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5" r:id="rId2"/>
    <p:sldMasterId id="2147483657" r:id="rId3"/>
  </p:sldMasterIdLst>
  <p:notesMasterIdLst>
    <p:notesMasterId r:id="rId16"/>
  </p:notesMasterIdLst>
  <p:sldIdLst>
    <p:sldId id="257" r:id="rId4"/>
    <p:sldId id="298" r:id="rId5"/>
    <p:sldId id="301" r:id="rId6"/>
    <p:sldId id="299" r:id="rId7"/>
    <p:sldId id="286" r:id="rId8"/>
    <p:sldId id="297" r:id="rId9"/>
    <p:sldId id="300" r:id="rId10"/>
    <p:sldId id="287" r:id="rId11"/>
    <p:sldId id="293" r:id="rId12"/>
    <p:sldId id="270" r:id="rId13"/>
    <p:sldId id="291" r:id="rId14"/>
    <p:sldId id="258" r:id="rId15"/>
  </p:sldIdLst>
  <p:sldSz cx="9144000" cy="5143500" type="screen16x9"/>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2874B0"/>
    <a:srgbClr val="255C8C"/>
    <a:srgbClr val="00863D"/>
    <a:srgbClr val="1737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897" autoAdjust="0"/>
  </p:normalViewPr>
  <p:slideViewPr>
    <p:cSldViewPr showGuides="1">
      <p:cViewPr varScale="1">
        <p:scale>
          <a:sx n="130" d="100"/>
          <a:sy n="130" d="100"/>
        </p:scale>
        <p:origin x="1074" y="31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2" d="100"/>
          <a:sy n="82" d="100"/>
        </p:scale>
        <p:origin x="-3852"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65AED-BE86-4229-BFBF-41189A85791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C656B855-42E2-4D45-8A09-E292843186A9}">
      <dgm:prSet phldrT="[Текст]"/>
      <dgm:spPr>
        <a:solidFill>
          <a:schemeClr val="accent3">
            <a:lumMod val="75000"/>
          </a:schemeClr>
        </a:solidFill>
      </dgm:spPr>
      <dgm:t>
        <a:bodyPr/>
        <a:lstStyle/>
        <a:p>
          <a:r>
            <a:rPr lang="ru-RU" b="1" spc="30" dirty="0">
              <a:solidFill>
                <a:srgbClr val="FFFFFF"/>
              </a:solidFill>
              <a:latin typeface="Arial"/>
              <a:cs typeface="Arial"/>
            </a:rPr>
            <a:t>- высокая совместимость, </a:t>
          </a:r>
        </a:p>
        <a:p>
          <a:r>
            <a:rPr lang="ru-RU" b="1" spc="30" dirty="0">
              <a:solidFill>
                <a:srgbClr val="FFFFFF"/>
              </a:solidFill>
              <a:latin typeface="Arial"/>
              <a:cs typeface="Arial"/>
            </a:rPr>
            <a:t>- динамические ряды шире,</a:t>
          </a:r>
        </a:p>
        <a:p>
          <a:r>
            <a:rPr lang="ru-RU" b="1" spc="30" dirty="0">
              <a:solidFill>
                <a:srgbClr val="FFFFFF"/>
              </a:solidFill>
              <a:latin typeface="Arial"/>
              <a:cs typeface="Arial"/>
            </a:rPr>
            <a:t>- больше разрезностей,</a:t>
          </a:r>
        </a:p>
        <a:p>
          <a:r>
            <a:rPr lang="ru-RU" b="1" spc="30" dirty="0">
              <a:solidFill>
                <a:srgbClr val="FFFFFF"/>
              </a:solidFill>
              <a:latin typeface="Arial"/>
              <a:cs typeface="Arial"/>
            </a:rPr>
            <a:t>- полнота данных выше</a:t>
          </a:r>
          <a:endParaRPr lang="ru-RU" b="1" dirty="0"/>
        </a:p>
      </dgm:t>
    </dgm:pt>
    <dgm:pt modelId="{B88449F0-14BA-4FAA-8683-2AA494ECAAA9}" type="parTrans" cxnId="{3BCFC991-815A-4365-98FD-AA164070EB46}">
      <dgm:prSet/>
      <dgm:spPr/>
      <dgm:t>
        <a:bodyPr/>
        <a:lstStyle/>
        <a:p>
          <a:endParaRPr lang="ru-RU"/>
        </a:p>
      </dgm:t>
    </dgm:pt>
    <dgm:pt modelId="{1D71499E-6948-4B21-B4B2-58FED539C065}" type="sibTrans" cxnId="{3BCFC991-815A-4365-98FD-AA164070EB46}">
      <dgm:prSet/>
      <dgm:spPr/>
      <dgm:t>
        <a:bodyPr/>
        <a:lstStyle/>
        <a:p>
          <a:endParaRPr lang="ru-RU"/>
        </a:p>
      </dgm:t>
    </dgm:pt>
    <dgm:pt modelId="{8D499C62-C676-4AA7-9C23-0C4CD25E376A}">
      <dgm:prSet phldrT="[Текст]" custT="1"/>
      <dgm:spPr>
        <a:solidFill>
          <a:srgbClr val="2874B0"/>
        </a:solidFill>
      </dgm:spPr>
      <dgm:t>
        <a:bodyPr/>
        <a:lstStyle/>
        <a:p>
          <a:pPr>
            <a:lnSpc>
              <a:spcPct val="125000"/>
            </a:lnSpc>
          </a:pPr>
          <a:r>
            <a:rPr lang="ru-RU" sz="1100" spc="35" dirty="0">
              <a:solidFill>
                <a:srgbClr val="FFFFFF"/>
              </a:solidFill>
              <a:latin typeface="Arial"/>
              <a:cs typeface="Arial"/>
            </a:rPr>
            <a:t>Единый шаблон лаборатории ЦУР в формате </a:t>
          </a:r>
          <a:r>
            <a:rPr lang="en-US" sz="1100" spc="35" dirty="0">
              <a:solidFill>
                <a:srgbClr val="FFFFFF"/>
              </a:solidFill>
              <a:latin typeface="Arial"/>
              <a:cs typeface="Arial"/>
            </a:rPr>
            <a:t>SDMX</a:t>
          </a:r>
          <a:endParaRPr lang="ru-RU" sz="1100" dirty="0"/>
        </a:p>
      </dgm:t>
    </dgm:pt>
    <dgm:pt modelId="{939CB5ED-A2C0-4351-BFEC-5EBA4BD78493}" type="parTrans" cxnId="{DE037761-DD67-40E4-9C0D-2BCD9B3B9FEA}">
      <dgm:prSet/>
      <dgm:spPr/>
      <dgm:t>
        <a:bodyPr/>
        <a:lstStyle/>
        <a:p>
          <a:endParaRPr lang="ru-RU"/>
        </a:p>
      </dgm:t>
    </dgm:pt>
    <dgm:pt modelId="{FE460871-F4E2-46E8-AC87-13F82A08D618}" type="sibTrans" cxnId="{DE037761-DD67-40E4-9C0D-2BCD9B3B9FEA}">
      <dgm:prSet/>
      <dgm:spPr/>
      <dgm:t>
        <a:bodyPr/>
        <a:lstStyle/>
        <a:p>
          <a:endParaRPr lang="ru-RU"/>
        </a:p>
      </dgm:t>
    </dgm:pt>
    <dgm:pt modelId="{9CF420CE-D102-4136-86F6-68FE2F3D4C2A}">
      <dgm:prSet phldrT="[Текст]" custT="1"/>
      <dgm:spPr>
        <a:solidFill>
          <a:srgbClr val="2874B0"/>
        </a:solidFill>
      </dgm:spPr>
      <dgm:t>
        <a:bodyPr/>
        <a:lstStyle/>
        <a:p>
          <a:pPr>
            <a:lnSpc>
              <a:spcPct val="125000"/>
            </a:lnSpc>
          </a:pPr>
          <a:r>
            <a:rPr lang="ru-RU" sz="1100" spc="30" dirty="0">
              <a:solidFill>
                <a:srgbClr val="FFFFFF"/>
              </a:solidFill>
              <a:latin typeface="Arial"/>
              <a:cs typeface="Arial"/>
            </a:rPr>
            <a:t>Открытые источники национальных статистических служб (сайт</a:t>
          </a:r>
          <a:r>
            <a:rPr lang="ru-RU" sz="1200" spc="30" dirty="0">
              <a:solidFill>
                <a:srgbClr val="FFFFFF"/>
              </a:solidFill>
              <a:latin typeface="Arial"/>
              <a:cs typeface="Arial"/>
            </a:rPr>
            <a:t>)</a:t>
          </a:r>
          <a:endParaRPr lang="ru-RU" sz="1200" dirty="0"/>
        </a:p>
      </dgm:t>
    </dgm:pt>
    <dgm:pt modelId="{7B53DB02-2A4E-4EC0-B4AB-0833C86181AA}" type="parTrans" cxnId="{105A7B7C-85CA-483C-9678-662437072816}">
      <dgm:prSet/>
      <dgm:spPr/>
      <dgm:t>
        <a:bodyPr/>
        <a:lstStyle/>
        <a:p>
          <a:endParaRPr lang="ru-RU"/>
        </a:p>
      </dgm:t>
    </dgm:pt>
    <dgm:pt modelId="{96EF537D-126A-497A-AA04-198B7E9D188B}" type="sibTrans" cxnId="{105A7B7C-85CA-483C-9678-662437072816}">
      <dgm:prSet/>
      <dgm:spPr/>
      <dgm:t>
        <a:bodyPr/>
        <a:lstStyle/>
        <a:p>
          <a:endParaRPr lang="ru-RU"/>
        </a:p>
      </dgm:t>
    </dgm:pt>
    <dgm:pt modelId="{E524CD76-0359-4B2D-ABA6-E504F94D6BE3}">
      <dgm:prSet phldrT="[Текст]" custT="1"/>
      <dgm:spPr>
        <a:solidFill>
          <a:srgbClr val="2874B0"/>
        </a:solidFill>
      </dgm:spPr>
      <dgm:t>
        <a:bodyPr/>
        <a:lstStyle/>
        <a:p>
          <a:pPr>
            <a:lnSpc>
              <a:spcPct val="125000"/>
            </a:lnSpc>
          </a:pPr>
          <a:r>
            <a:rPr lang="ru-RU" sz="1100" spc="20" dirty="0">
              <a:solidFill>
                <a:srgbClr val="FFFFFF"/>
              </a:solidFill>
              <a:latin typeface="Arial"/>
              <a:cs typeface="Arial"/>
            </a:rPr>
            <a:t>А</a:t>
          </a:r>
          <a:r>
            <a:rPr lang="ru-RU" sz="1100" spc="-40" dirty="0">
              <a:solidFill>
                <a:srgbClr val="FFFFFF"/>
              </a:solidFill>
              <a:latin typeface="Arial"/>
              <a:cs typeface="Arial"/>
            </a:rPr>
            <a:t>в</a:t>
          </a:r>
          <a:r>
            <a:rPr lang="ru-RU" sz="1100" spc="-30" dirty="0">
              <a:solidFill>
                <a:srgbClr val="FFFFFF"/>
              </a:solidFill>
              <a:latin typeface="Arial"/>
              <a:cs typeface="Arial"/>
            </a:rPr>
            <a:t>т</a:t>
          </a:r>
          <a:r>
            <a:rPr lang="ru-RU" sz="1100" dirty="0">
              <a:solidFill>
                <a:srgbClr val="FFFFFF"/>
              </a:solidFill>
              <a:latin typeface="Arial"/>
              <a:cs typeface="Arial"/>
            </a:rPr>
            <a:t>ом</a:t>
          </a:r>
          <a:r>
            <a:rPr lang="ru-RU" sz="1100" spc="-75" dirty="0">
              <a:solidFill>
                <a:srgbClr val="FFFFFF"/>
              </a:solidFill>
              <a:latin typeface="Arial"/>
              <a:cs typeface="Arial"/>
            </a:rPr>
            <a:t>а</a:t>
          </a:r>
          <a:r>
            <a:rPr lang="ru-RU" sz="1100" spc="45" dirty="0">
              <a:solidFill>
                <a:srgbClr val="FFFFFF"/>
              </a:solidFill>
              <a:latin typeface="Arial"/>
              <a:cs typeface="Arial"/>
            </a:rPr>
            <a:t>т</a:t>
          </a:r>
          <a:r>
            <a:rPr lang="ru-RU" sz="1100" dirty="0">
              <a:solidFill>
                <a:srgbClr val="FFFFFF"/>
              </a:solidFill>
              <a:latin typeface="Arial"/>
              <a:cs typeface="Arial"/>
            </a:rPr>
            <a:t>и</a:t>
          </a:r>
          <a:r>
            <a:rPr lang="ru-RU" sz="1100" spc="-25" dirty="0">
              <a:solidFill>
                <a:srgbClr val="FFFFFF"/>
              </a:solidFill>
              <a:latin typeface="Arial"/>
              <a:cs typeface="Arial"/>
            </a:rPr>
            <a:t>ч</a:t>
          </a:r>
          <a:r>
            <a:rPr lang="ru-RU" sz="1100" dirty="0">
              <a:solidFill>
                <a:srgbClr val="FFFFFF"/>
              </a:solidFill>
              <a:latin typeface="Arial"/>
              <a:cs typeface="Arial"/>
            </a:rPr>
            <a:t>еская</a:t>
          </a:r>
          <a:r>
            <a:rPr lang="ru-RU" sz="1100" spc="-10" dirty="0">
              <a:solidFill>
                <a:srgbClr val="FFFFFF"/>
              </a:solidFill>
              <a:latin typeface="Arial"/>
              <a:cs typeface="Arial"/>
            </a:rPr>
            <a:t> </a:t>
          </a:r>
          <a:r>
            <a:rPr lang="ru-RU" sz="1100" spc="-30" dirty="0">
              <a:solidFill>
                <a:srgbClr val="FFFFFF"/>
              </a:solidFill>
              <a:latin typeface="Arial"/>
              <a:cs typeface="Arial"/>
            </a:rPr>
            <a:t>з</a:t>
          </a:r>
          <a:r>
            <a:rPr lang="ru-RU" sz="1100" dirty="0">
              <a:solidFill>
                <a:srgbClr val="FFFFFF"/>
              </a:solidFill>
              <a:latin typeface="Arial"/>
              <a:cs typeface="Arial"/>
            </a:rPr>
            <a:t>а</a:t>
          </a:r>
          <a:r>
            <a:rPr lang="ru-RU" sz="1100" spc="5" dirty="0">
              <a:solidFill>
                <a:srgbClr val="FFFFFF"/>
              </a:solidFill>
              <a:latin typeface="Arial"/>
              <a:cs typeface="Arial"/>
            </a:rPr>
            <a:t>г</a:t>
          </a:r>
          <a:r>
            <a:rPr lang="ru-RU" sz="1100" dirty="0">
              <a:solidFill>
                <a:srgbClr val="FFFFFF"/>
              </a:solidFill>
              <a:latin typeface="Arial"/>
              <a:cs typeface="Arial"/>
            </a:rPr>
            <a:t>ру</a:t>
          </a:r>
          <a:r>
            <a:rPr lang="ru-RU" sz="1100" spc="-30" dirty="0">
              <a:solidFill>
                <a:srgbClr val="FFFFFF"/>
              </a:solidFill>
              <a:latin typeface="Arial"/>
              <a:cs typeface="Arial"/>
            </a:rPr>
            <a:t>з</a:t>
          </a:r>
          <a:r>
            <a:rPr lang="ru-RU" sz="1100" dirty="0">
              <a:solidFill>
                <a:srgbClr val="FFFFFF"/>
              </a:solidFill>
              <a:latin typeface="Arial"/>
              <a:cs typeface="Arial"/>
            </a:rPr>
            <a:t>ка</a:t>
          </a:r>
          <a:r>
            <a:rPr lang="ru-RU" sz="1100" spc="40" dirty="0">
              <a:solidFill>
                <a:srgbClr val="FFFFFF"/>
              </a:solidFill>
              <a:latin typeface="Arial"/>
              <a:cs typeface="Arial"/>
            </a:rPr>
            <a:t> </a:t>
          </a:r>
          <a:r>
            <a:rPr lang="ru-RU" sz="1100" dirty="0">
              <a:solidFill>
                <a:srgbClr val="FFFFFF"/>
              </a:solidFill>
              <a:latin typeface="Arial"/>
              <a:cs typeface="Arial"/>
            </a:rPr>
            <a:t>в </a:t>
          </a:r>
          <a:r>
            <a:rPr lang="ru-RU" sz="1100" spc="-55" dirty="0">
              <a:solidFill>
                <a:srgbClr val="FFFFFF"/>
              </a:solidFill>
              <a:latin typeface="Arial"/>
              <a:cs typeface="Arial"/>
            </a:rPr>
            <a:t>Х</a:t>
          </a:r>
          <a:r>
            <a:rPr lang="ru-RU" sz="1100" dirty="0">
              <a:solidFill>
                <a:srgbClr val="FFFFFF"/>
              </a:solidFill>
              <a:latin typeface="Arial"/>
              <a:cs typeface="Arial"/>
            </a:rPr>
            <a:t>Д </a:t>
          </a:r>
          <a:r>
            <a:rPr lang="ru-RU" sz="1100" dirty="0" smtClean="0">
              <a:solidFill>
                <a:srgbClr val="FFFFFF"/>
              </a:solidFill>
              <a:latin typeface="Arial"/>
              <a:cs typeface="Arial"/>
            </a:rPr>
            <a:t>дата хаба</a:t>
          </a:r>
          <a:r>
            <a:rPr lang="en-US" sz="1100" dirty="0" smtClean="0">
              <a:solidFill>
                <a:srgbClr val="FFFFFF"/>
              </a:solidFill>
              <a:latin typeface="Arial"/>
              <a:cs typeface="Arial"/>
            </a:rPr>
            <a:t> </a:t>
          </a:r>
          <a:r>
            <a:rPr lang="ru-RU" sz="1100" dirty="0">
              <a:solidFill>
                <a:srgbClr val="FFFFFF"/>
              </a:solidFill>
              <a:latin typeface="Arial"/>
              <a:cs typeface="Arial"/>
            </a:rPr>
            <a:t>Статкомитета СНГ посредством </a:t>
          </a:r>
          <a:r>
            <a:rPr lang="en-US" sz="1100" dirty="0">
              <a:solidFill>
                <a:srgbClr val="FFFFFF"/>
              </a:solidFill>
              <a:latin typeface="Arial"/>
              <a:cs typeface="Arial"/>
            </a:rPr>
            <a:t>API</a:t>
          </a:r>
          <a:endParaRPr lang="ru-RU" sz="1100" dirty="0"/>
        </a:p>
      </dgm:t>
    </dgm:pt>
    <dgm:pt modelId="{84D66803-C51B-428C-A38F-735E6740592F}" type="parTrans" cxnId="{7EBA2172-58C1-42CD-B3B4-3D9803EAF823}">
      <dgm:prSet/>
      <dgm:spPr/>
      <dgm:t>
        <a:bodyPr/>
        <a:lstStyle/>
        <a:p>
          <a:endParaRPr lang="ru-RU"/>
        </a:p>
      </dgm:t>
    </dgm:pt>
    <dgm:pt modelId="{F4C18930-35FE-4246-854F-F7AA0E47FE22}" type="sibTrans" cxnId="{7EBA2172-58C1-42CD-B3B4-3D9803EAF823}">
      <dgm:prSet/>
      <dgm:spPr/>
      <dgm:t>
        <a:bodyPr/>
        <a:lstStyle/>
        <a:p>
          <a:endParaRPr lang="ru-RU"/>
        </a:p>
      </dgm:t>
    </dgm:pt>
    <dgm:pt modelId="{6E849C09-8A79-4B0C-8CE1-86E965495AAD}">
      <dgm:prSet phldrT="[Текст]" custT="1"/>
      <dgm:spPr>
        <a:solidFill>
          <a:srgbClr val="2874B0"/>
        </a:solidFill>
      </dgm:spPr>
      <dgm:t>
        <a:bodyPr/>
        <a:lstStyle/>
        <a:p>
          <a:pPr>
            <a:lnSpc>
              <a:spcPct val="125000"/>
            </a:lnSpc>
          </a:pPr>
          <a:r>
            <a:rPr lang="ru-RU" sz="1100" spc="30" dirty="0">
              <a:solidFill>
                <a:srgbClr val="FFFFFF"/>
              </a:solidFill>
              <a:latin typeface="Arial"/>
              <a:cs typeface="Arial"/>
            </a:rPr>
            <a:t>Автоматизированное сопоставление </a:t>
          </a:r>
          <a:r>
            <a:rPr lang="ru-RU" sz="1100" spc="30" dirty="0" smtClean="0">
              <a:solidFill>
                <a:srgbClr val="FFFFFF"/>
              </a:solidFill>
              <a:latin typeface="Arial"/>
              <a:cs typeface="Arial"/>
            </a:rPr>
            <a:t>шаблонов лаборатории ЦУР и Статкомитета СНГ</a:t>
          </a:r>
          <a:endParaRPr lang="ru-RU" sz="1100" dirty="0"/>
        </a:p>
      </dgm:t>
    </dgm:pt>
    <dgm:pt modelId="{6D26C17A-CAEC-4F1F-B5CF-620893A4760D}" type="parTrans" cxnId="{70E3DD78-AAB5-4E16-B1F8-FD5C66D5C9A9}">
      <dgm:prSet/>
      <dgm:spPr/>
      <dgm:t>
        <a:bodyPr/>
        <a:lstStyle/>
        <a:p>
          <a:endParaRPr lang="ru-RU"/>
        </a:p>
      </dgm:t>
    </dgm:pt>
    <dgm:pt modelId="{D948E122-6774-485B-A3BC-591CC1F18E88}" type="sibTrans" cxnId="{70E3DD78-AAB5-4E16-B1F8-FD5C66D5C9A9}">
      <dgm:prSet/>
      <dgm:spPr/>
      <dgm:t>
        <a:bodyPr/>
        <a:lstStyle/>
        <a:p>
          <a:endParaRPr lang="ru-RU"/>
        </a:p>
      </dgm:t>
    </dgm:pt>
    <dgm:pt modelId="{0C39ED27-3965-4DA0-9EEE-6A82823D4348}" type="pres">
      <dgm:prSet presAssocID="{FDA65AED-BE86-4229-BFBF-41189A857915}" presName="cycle" presStyleCnt="0">
        <dgm:presLayoutVars>
          <dgm:chMax val="1"/>
          <dgm:dir/>
          <dgm:animLvl val="ctr"/>
          <dgm:resizeHandles val="exact"/>
        </dgm:presLayoutVars>
      </dgm:prSet>
      <dgm:spPr/>
      <dgm:t>
        <a:bodyPr/>
        <a:lstStyle/>
        <a:p>
          <a:endParaRPr lang="ru-RU"/>
        </a:p>
      </dgm:t>
    </dgm:pt>
    <dgm:pt modelId="{EEB20EBD-79A0-488B-BA98-D5B72F7A149F}" type="pres">
      <dgm:prSet presAssocID="{C656B855-42E2-4D45-8A09-E292843186A9}" presName="centerShape" presStyleLbl="node0" presStyleIdx="0" presStyleCnt="1"/>
      <dgm:spPr/>
      <dgm:t>
        <a:bodyPr/>
        <a:lstStyle/>
        <a:p>
          <a:endParaRPr lang="ru-RU"/>
        </a:p>
      </dgm:t>
    </dgm:pt>
    <dgm:pt modelId="{6D077CF4-CED7-4ACF-9EAF-2215CBF6789B}" type="pres">
      <dgm:prSet presAssocID="{939CB5ED-A2C0-4351-BFEC-5EBA4BD78493}" presName="parTrans" presStyleLbl="bgSibTrans2D1" presStyleIdx="0" presStyleCnt="4"/>
      <dgm:spPr/>
      <dgm:t>
        <a:bodyPr/>
        <a:lstStyle/>
        <a:p>
          <a:endParaRPr lang="ru-RU"/>
        </a:p>
      </dgm:t>
    </dgm:pt>
    <dgm:pt modelId="{D6A7BDAA-5B8F-4C7A-B236-D903C074CABE}" type="pres">
      <dgm:prSet presAssocID="{8D499C62-C676-4AA7-9C23-0C4CD25E376A}" presName="node" presStyleLbl="node1" presStyleIdx="0" presStyleCnt="4">
        <dgm:presLayoutVars>
          <dgm:bulletEnabled val="1"/>
        </dgm:presLayoutVars>
      </dgm:prSet>
      <dgm:spPr/>
      <dgm:t>
        <a:bodyPr/>
        <a:lstStyle/>
        <a:p>
          <a:endParaRPr lang="ru-RU"/>
        </a:p>
      </dgm:t>
    </dgm:pt>
    <dgm:pt modelId="{A20A1550-D9AB-4671-8C6E-8DA8DC416AAD}" type="pres">
      <dgm:prSet presAssocID="{7B53DB02-2A4E-4EC0-B4AB-0833C86181AA}" presName="parTrans" presStyleLbl="bgSibTrans2D1" presStyleIdx="1" presStyleCnt="4"/>
      <dgm:spPr/>
      <dgm:t>
        <a:bodyPr/>
        <a:lstStyle/>
        <a:p>
          <a:endParaRPr lang="ru-RU"/>
        </a:p>
      </dgm:t>
    </dgm:pt>
    <dgm:pt modelId="{E06DD61D-1AD8-4318-86D6-819A45A495F6}" type="pres">
      <dgm:prSet presAssocID="{9CF420CE-D102-4136-86F6-68FE2F3D4C2A}" presName="node" presStyleLbl="node1" presStyleIdx="1" presStyleCnt="4">
        <dgm:presLayoutVars>
          <dgm:bulletEnabled val="1"/>
        </dgm:presLayoutVars>
      </dgm:prSet>
      <dgm:spPr/>
      <dgm:t>
        <a:bodyPr/>
        <a:lstStyle/>
        <a:p>
          <a:endParaRPr lang="ru-RU"/>
        </a:p>
      </dgm:t>
    </dgm:pt>
    <dgm:pt modelId="{318C9EAC-0449-4E38-90D5-B2224C5FDBD9}" type="pres">
      <dgm:prSet presAssocID="{84D66803-C51B-428C-A38F-735E6740592F}" presName="parTrans" presStyleLbl="bgSibTrans2D1" presStyleIdx="2" presStyleCnt="4"/>
      <dgm:spPr/>
      <dgm:t>
        <a:bodyPr/>
        <a:lstStyle/>
        <a:p>
          <a:endParaRPr lang="ru-RU"/>
        </a:p>
      </dgm:t>
    </dgm:pt>
    <dgm:pt modelId="{5574C037-6822-4CC4-98A8-D7F03B6CE54A}" type="pres">
      <dgm:prSet presAssocID="{E524CD76-0359-4B2D-ABA6-E504F94D6BE3}" presName="node" presStyleLbl="node1" presStyleIdx="2" presStyleCnt="4">
        <dgm:presLayoutVars>
          <dgm:bulletEnabled val="1"/>
        </dgm:presLayoutVars>
      </dgm:prSet>
      <dgm:spPr/>
      <dgm:t>
        <a:bodyPr/>
        <a:lstStyle/>
        <a:p>
          <a:endParaRPr lang="ru-RU"/>
        </a:p>
      </dgm:t>
    </dgm:pt>
    <dgm:pt modelId="{6414530A-9C1A-41E9-933E-6376ED5C5B3F}" type="pres">
      <dgm:prSet presAssocID="{6D26C17A-CAEC-4F1F-B5CF-620893A4760D}" presName="parTrans" presStyleLbl="bgSibTrans2D1" presStyleIdx="3" presStyleCnt="4"/>
      <dgm:spPr/>
      <dgm:t>
        <a:bodyPr/>
        <a:lstStyle/>
        <a:p>
          <a:endParaRPr lang="ru-RU"/>
        </a:p>
      </dgm:t>
    </dgm:pt>
    <dgm:pt modelId="{B1B5F565-03BE-45C4-8B48-2CE4F505C7EA}" type="pres">
      <dgm:prSet presAssocID="{6E849C09-8A79-4B0C-8CE1-86E965495AAD}" presName="node" presStyleLbl="node1" presStyleIdx="3" presStyleCnt="4">
        <dgm:presLayoutVars>
          <dgm:bulletEnabled val="1"/>
        </dgm:presLayoutVars>
      </dgm:prSet>
      <dgm:spPr/>
      <dgm:t>
        <a:bodyPr/>
        <a:lstStyle/>
        <a:p>
          <a:endParaRPr lang="ru-RU"/>
        </a:p>
      </dgm:t>
    </dgm:pt>
  </dgm:ptLst>
  <dgm:cxnLst>
    <dgm:cxn modelId="{67D34780-AB04-4EC3-B0E6-DF1682F89CE4}" type="presOf" srcId="{7B53DB02-2A4E-4EC0-B4AB-0833C86181AA}" destId="{A20A1550-D9AB-4671-8C6E-8DA8DC416AAD}" srcOrd="0" destOrd="0" presId="urn:microsoft.com/office/officeart/2005/8/layout/radial4"/>
    <dgm:cxn modelId="{AC170206-3861-492D-BC31-10A40ED154CE}" type="presOf" srcId="{939CB5ED-A2C0-4351-BFEC-5EBA4BD78493}" destId="{6D077CF4-CED7-4ACF-9EAF-2215CBF6789B}" srcOrd="0" destOrd="0" presId="urn:microsoft.com/office/officeart/2005/8/layout/radial4"/>
    <dgm:cxn modelId="{1DB13E37-3103-4DFD-BEE4-B104094D61DF}" type="presOf" srcId="{6D26C17A-CAEC-4F1F-B5CF-620893A4760D}" destId="{6414530A-9C1A-41E9-933E-6376ED5C5B3F}" srcOrd="0" destOrd="0" presId="urn:microsoft.com/office/officeart/2005/8/layout/radial4"/>
    <dgm:cxn modelId="{70E3DD78-AAB5-4E16-B1F8-FD5C66D5C9A9}" srcId="{C656B855-42E2-4D45-8A09-E292843186A9}" destId="{6E849C09-8A79-4B0C-8CE1-86E965495AAD}" srcOrd="3" destOrd="0" parTransId="{6D26C17A-CAEC-4F1F-B5CF-620893A4760D}" sibTransId="{D948E122-6774-485B-A3BC-591CC1F18E88}"/>
    <dgm:cxn modelId="{6E0219EA-C58A-4D1B-A1AA-540591B308A6}" type="presOf" srcId="{FDA65AED-BE86-4229-BFBF-41189A857915}" destId="{0C39ED27-3965-4DA0-9EEE-6A82823D4348}" srcOrd="0" destOrd="0" presId="urn:microsoft.com/office/officeart/2005/8/layout/radial4"/>
    <dgm:cxn modelId="{C16782BF-28B2-4B45-A72D-F0889E6C4150}" type="presOf" srcId="{84D66803-C51B-428C-A38F-735E6740592F}" destId="{318C9EAC-0449-4E38-90D5-B2224C5FDBD9}" srcOrd="0" destOrd="0" presId="urn:microsoft.com/office/officeart/2005/8/layout/radial4"/>
    <dgm:cxn modelId="{3BCFC991-815A-4365-98FD-AA164070EB46}" srcId="{FDA65AED-BE86-4229-BFBF-41189A857915}" destId="{C656B855-42E2-4D45-8A09-E292843186A9}" srcOrd="0" destOrd="0" parTransId="{B88449F0-14BA-4FAA-8683-2AA494ECAAA9}" sibTransId="{1D71499E-6948-4B21-B4B2-58FED539C065}"/>
    <dgm:cxn modelId="{CB4CC6AE-F442-4A07-88DD-403D867BE5B4}" type="presOf" srcId="{6E849C09-8A79-4B0C-8CE1-86E965495AAD}" destId="{B1B5F565-03BE-45C4-8B48-2CE4F505C7EA}" srcOrd="0" destOrd="0" presId="urn:microsoft.com/office/officeart/2005/8/layout/radial4"/>
    <dgm:cxn modelId="{0F00112D-AE75-4E1C-83D0-D1C4CFE361FA}" type="presOf" srcId="{C656B855-42E2-4D45-8A09-E292843186A9}" destId="{EEB20EBD-79A0-488B-BA98-D5B72F7A149F}" srcOrd="0" destOrd="0" presId="urn:microsoft.com/office/officeart/2005/8/layout/radial4"/>
    <dgm:cxn modelId="{DE037761-DD67-40E4-9C0D-2BCD9B3B9FEA}" srcId="{C656B855-42E2-4D45-8A09-E292843186A9}" destId="{8D499C62-C676-4AA7-9C23-0C4CD25E376A}" srcOrd="0" destOrd="0" parTransId="{939CB5ED-A2C0-4351-BFEC-5EBA4BD78493}" sibTransId="{FE460871-F4E2-46E8-AC87-13F82A08D618}"/>
    <dgm:cxn modelId="{1AA31EB0-233C-49FA-9366-2E80FF981F3E}" type="presOf" srcId="{E524CD76-0359-4B2D-ABA6-E504F94D6BE3}" destId="{5574C037-6822-4CC4-98A8-D7F03B6CE54A}" srcOrd="0" destOrd="0" presId="urn:microsoft.com/office/officeart/2005/8/layout/radial4"/>
    <dgm:cxn modelId="{7EBA2172-58C1-42CD-B3B4-3D9803EAF823}" srcId="{C656B855-42E2-4D45-8A09-E292843186A9}" destId="{E524CD76-0359-4B2D-ABA6-E504F94D6BE3}" srcOrd="2" destOrd="0" parTransId="{84D66803-C51B-428C-A38F-735E6740592F}" sibTransId="{F4C18930-35FE-4246-854F-F7AA0E47FE22}"/>
    <dgm:cxn modelId="{E653559E-2475-4CF3-836B-0D671F8CC085}" type="presOf" srcId="{8D499C62-C676-4AA7-9C23-0C4CD25E376A}" destId="{D6A7BDAA-5B8F-4C7A-B236-D903C074CABE}" srcOrd="0" destOrd="0" presId="urn:microsoft.com/office/officeart/2005/8/layout/radial4"/>
    <dgm:cxn modelId="{AE8BCC82-1657-4B5E-9944-FAA39144D2FC}" type="presOf" srcId="{9CF420CE-D102-4136-86F6-68FE2F3D4C2A}" destId="{E06DD61D-1AD8-4318-86D6-819A45A495F6}" srcOrd="0" destOrd="0" presId="urn:microsoft.com/office/officeart/2005/8/layout/radial4"/>
    <dgm:cxn modelId="{105A7B7C-85CA-483C-9678-662437072816}" srcId="{C656B855-42E2-4D45-8A09-E292843186A9}" destId="{9CF420CE-D102-4136-86F6-68FE2F3D4C2A}" srcOrd="1" destOrd="0" parTransId="{7B53DB02-2A4E-4EC0-B4AB-0833C86181AA}" sibTransId="{96EF537D-126A-497A-AA04-198B7E9D188B}"/>
    <dgm:cxn modelId="{66122202-05FC-4448-81E7-407BD465E976}" type="presParOf" srcId="{0C39ED27-3965-4DA0-9EEE-6A82823D4348}" destId="{EEB20EBD-79A0-488B-BA98-D5B72F7A149F}" srcOrd="0" destOrd="0" presId="urn:microsoft.com/office/officeart/2005/8/layout/radial4"/>
    <dgm:cxn modelId="{013B259C-58D8-408B-9AD2-CAAF1DE88959}" type="presParOf" srcId="{0C39ED27-3965-4DA0-9EEE-6A82823D4348}" destId="{6D077CF4-CED7-4ACF-9EAF-2215CBF6789B}" srcOrd="1" destOrd="0" presId="urn:microsoft.com/office/officeart/2005/8/layout/radial4"/>
    <dgm:cxn modelId="{B4E47158-F009-4ED3-B2FE-D3E88CFF89C9}" type="presParOf" srcId="{0C39ED27-3965-4DA0-9EEE-6A82823D4348}" destId="{D6A7BDAA-5B8F-4C7A-B236-D903C074CABE}" srcOrd="2" destOrd="0" presId="urn:microsoft.com/office/officeart/2005/8/layout/radial4"/>
    <dgm:cxn modelId="{1FA4CC85-6D54-4993-BA6E-E0CFB332BB3E}" type="presParOf" srcId="{0C39ED27-3965-4DA0-9EEE-6A82823D4348}" destId="{A20A1550-D9AB-4671-8C6E-8DA8DC416AAD}" srcOrd="3" destOrd="0" presId="urn:microsoft.com/office/officeart/2005/8/layout/radial4"/>
    <dgm:cxn modelId="{C57FFB10-AEFD-446D-8408-078A19E83103}" type="presParOf" srcId="{0C39ED27-3965-4DA0-9EEE-6A82823D4348}" destId="{E06DD61D-1AD8-4318-86D6-819A45A495F6}" srcOrd="4" destOrd="0" presId="urn:microsoft.com/office/officeart/2005/8/layout/radial4"/>
    <dgm:cxn modelId="{5BB2D68E-5377-4D48-AF32-630FB1158AE4}" type="presParOf" srcId="{0C39ED27-3965-4DA0-9EEE-6A82823D4348}" destId="{318C9EAC-0449-4E38-90D5-B2224C5FDBD9}" srcOrd="5" destOrd="0" presId="urn:microsoft.com/office/officeart/2005/8/layout/radial4"/>
    <dgm:cxn modelId="{0B2F8CF3-DD21-4BE9-9B59-3BB9D1A9298B}" type="presParOf" srcId="{0C39ED27-3965-4DA0-9EEE-6A82823D4348}" destId="{5574C037-6822-4CC4-98A8-D7F03B6CE54A}" srcOrd="6" destOrd="0" presId="urn:microsoft.com/office/officeart/2005/8/layout/radial4"/>
    <dgm:cxn modelId="{026E3764-8E25-449C-8DA9-2D67F849B740}" type="presParOf" srcId="{0C39ED27-3965-4DA0-9EEE-6A82823D4348}" destId="{6414530A-9C1A-41E9-933E-6376ED5C5B3F}" srcOrd="7" destOrd="0" presId="urn:microsoft.com/office/officeart/2005/8/layout/radial4"/>
    <dgm:cxn modelId="{C8B0336A-124C-4443-8BEB-B75E747A6045}" type="presParOf" srcId="{0C39ED27-3965-4DA0-9EEE-6A82823D4348}" destId="{B1B5F565-03BE-45C4-8B48-2CE4F505C7EA}"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20EBD-79A0-488B-BA98-D5B72F7A149F}">
      <dsp:nvSpPr>
        <dsp:cNvPr id="0" name=""/>
        <dsp:cNvSpPr/>
      </dsp:nvSpPr>
      <dsp:spPr>
        <a:xfrm>
          <a:off x="2470594" y="2352763"/>
          <a:ext cx="1827563" cy="1827563"/>
        </a:xfrm>
        <a:prstGeom prst="ellipse">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ru-RU" sz="1000" b="1" kern="1200" spc="30" dirty="0">
              <a:solidFill>
                <a:srgbClr val="FFFFFF"/>
              </a:solidFill>
              <a:latin typeface="Arial"/>
              <a:cs typeface="Arial"/>
            </a:rPr>
            <a:t>- высокая совместимость, </a:t>
          </a:r>
        </a:p>
        <a:p>
          <a:pPr lvl="0" algn="ctr" defTabSz="444500">
            <a:lnSpc>
              <a:spcPct val="90000"/>
            </a:lnSpc>
            <a:spcBef>
              <a:spcPct val="0"/>
            </a:spcBef>
            <a:spcAft>
              <a:spcPct val="35000"/>
            </a:spcAft>
          </a:pPr>
          <a:r>
            <a:rPr lang="ru-RU" sz="1000" b="1" kern="1200" spc="30" dirty="0">
              <a:solidFill>
                <a:srgbClr val="FFFFFF"/>
              </a:solidFill>
              <a:latin typeface="Arial"/>
              <a:cs typeface="Arial"/>
            </a:rPr>
            <a:t>- динамические ряды шире,</a:t>
          </a:r>
        </a:p>
        <a:p>
          <a:pPr lvl="0" algn="ctr" defTabSz="444500">
            <a:lnSpc>
              <a:spcPct val="90000"/>
            </a:lnSpc>
            <a:spcBef>
              <a:spcPct val="0"/>
            </a:spcBef>
            <a:spcAft>
              <a:spcPct val="35000"/>
            </a:spcAft>
          </a:pPr>
          <a:r>
            <a:rPr lang="ru-RU" sz="1000" b="1" kern="1200" spc="30" dirty="0">
              <a:solidFill>
                <a:srgbClr val="FFFFFF"/>
              </a:solidFill>
              <a:latin typeface="Arial"/>
              <a:cs typeface="Arial"/>
            </a:rPr>
            <a:t>- больше разрезностей,</a:t>
          </a:r>
        </a:p>
        <a:p>
          <a:pPr lvl="0" algn="ctr" defTabSz="444500">
            <a:lnSpc>
              <a:spcPct val="90000"/>
            </a:lnSpc>
            <a:spcBef>
              <a:spcPct val="0"/>
            </a:spcBef>
            <a:spcAft>
              <a:spcPct val="35000"/>
            </a:spcAft>
          </a:pPr>
          <a:r>
            <a:rPr lang="ru-RU" sz="1000" b="1" kern="1200" spc="30" dirty="0">
              <a:solidFill>
                <a:srgbClr val="FFFFFF"/>
              </a:solidFill>
              <a:latin typeface="Arial"/>
              <a:cs typeface="Arial"/>
            </a:rPr>
            <a:t>- полнота данных выше</a:t>
          </a:r>
          <a:endParaRPr lang="ru-RU" sz="1000" b="1" kern="1200" dirty="0"/>
        </a:p>
      </dsp:txBody>
      <dsp:txXfrm>
        <a:off x="2738234" y="2620403"/>
        <a:ext cx="1292283" cy="1292283"/>
      </dsp:txXfrm>
    </dsp:sp>
    <dsp:sp modelId="{6D077CF4-CED7-4ACF-9EAF-2215CBF6789B}">
      <dsp:nvSpPr>
        <dsp:cNvPr id="0" name=""/>
        <dsp:cNvSpPr/>
      </dsp:nvSpPr>
      <dsp:spPr>
        <a:xfrm rot="11700000">
          <a:off x="842018" y="2538869"/>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A7BDAA-5B8F-4C7A-B236-D903C074CABE}">
      <dsp:nvSpPr>
        <dsp:cNvPr id="0" name=""/>
        <dsp:cNvSpPr/>
      </dsp:nvSpPr>
      <dsp:spPr>
        <a:xfrm>
          <a:off x="1136" y="1898139"/>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125000"/>
            </a:lnSpc>
            <a:spcBef>
              <a:spcPct val="0"/>
            </a:spcBef>
            <a:spcAft>
              <a:spcPct val="35000"/>
            </a:spcAft>
          </a:pPr>
          <a:r>
            <a:rPr lang="ru-RU" sz="1100" kern="1200" spc="35" dirty="0">
              <a:solidFill>
                <a:srgbClr val="FFFFFF"/>
              </a:solidFill>
              <a:latin typeface="Arial"/>
              <a:cs typeface="Arial"/>
            </a:rPr>
            <a:t>Единый шаблон лаборатории ЦУР в формате </a:t>
          </a:r>
          <a:r>
            <a:rPr lang="en-US" sz="1100" kern="1200" spc="35" dirty="0">
              <a:solidFill>
                <a:srgbClr val="FFFFFF"/>
              </a:solidFill>
              <a:latin typeface="Arial"/>
              <a:cs typeface="Arial"/>
            </a:rPr>
            <a:t>SDMX</a:t>
          </a:r>
          <a:endParaRPr lang="ru-RU" sz="1100" kern="1200" dirty="0"/>
        </a:p>
      </dsp:txBody>
      <dsp:txXfrm>
        <a:off x="41817" y="1938820"/>
        <a:ext cx="1654822" cy="1307585"/>
      </dsp:txXfrm>
    </dsp:sp>
    <dsp:sp modelId="{A20A1550-D9AB-4671-8C6E-8DA8DC416AAD}">
      <dsp:nvSpPr>
        <dsp:cNvPr id="0" name=""/>
        <dsp:cNvSpPr/>
      </dsp:nvSpPr>
      <dsp:spPr>
        <a:xfrm rot="14700000">
          <a:off x="1822854" y="1369955"/>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6DD61D-1AD8-4318-86D6-819A45A495F6}">
      <dsp:nvSpPr>
        <dsp:cNvPr id="0" name=""/>
        <dsp:cNvSpPr/>
      </dsp:nvSpPr>
      <dsp:spPr>
        <a:xfrm>
          <a:off x="1415839" y="212161"/>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125000"/>
            </a:lnSpc>
            <a:spcBef>
              <a:spcPct val="0"/>
            </a:spcBef>
            <a:spcAft>
              <a:spcPct val="35000"/>
            </a:spcAft>
          </a:pPr>
          <a:r>
            <a:rPr lang="ru-RU" sz="1100" kern="1200" spc="30" dirty="0">
              <a:solidFill>
                <a:srgbClr val="FFFFFF"/>
              </a:solidFill>
              <a:latin typeface="Arial"/>
              <a:cs typeface="Arial"/>
            </a:rPr>
            <a:t>Открытые источники национальных статистических служб (сайт</a:t>
          </a:r>
          <a:r>
            <a:rPr lang="ru-RU" sz="1200" kern="1200" spc="30" dirty="0">
              <a:solidFill>
                <a:srgbClr val="FFFFFF"/>
              </a:solidFill>
              <a:latin typeface="Arial"/>
              <a:cs typeface="Arial"/>
            </a:rPr>
            <a:t>)</a:t>
          </a:r>
          <a:endParaRPr lang="ru-RU" sz="1200" kern="1200" dirty="0"/>
        </a:p>
      </dsp:txBody>
      <dsp:txXfrm>
        <a:off x="1456520" y="252842"/>
        <a:ext cx="1654822" cy="1307585"/>
      </dsp:txXfrm>
    </dsp:sp>
    <dsp:sp modelId="{318C9EAC-0449-4E38-90D5-B2224C5FDBD9}">
      <dsp:nvSpPr>
        <dsp:cNvPr id="0" name=""/>
        <dsp:cNvSpPr/>
      </dsp:nvSpPr>
      <dsp:spPr>
        <a:xfrm rot="17700000">
          <a:off x="3348762" y="1369955"/>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74C037-6822-4CC4-98A8-D7F03B6CE54A}">
      <dsp:nvSpPr>
        <dsp:cNvPr id="0" name=""/>
        <dsp:cNvSpPr/>
      </dsp:nvSpPr>
      <dsp:spPr>
        <a:xfrm>
          <a:off x="3616727" y="212161"/>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125000"/>
            </a:lnSpc>
            <a:spcBef>
              <a:spcPct val="0"/>
            </a:spcBef>
            <a:spcAft>
              <a:spcPct val="35000"/>
            </a:spcAft>
          </a:pPr>
          <a:r>
            <a:rPr lang="ru-RU" sz="1100" kern="1200" spc="20" dirty="0">
              <a:solidFill>
                <a:srgbClr val="FFFFFF"/>
              </a:solidFill>
              <a:latin typeface="Arial"/>
              <a:cs typeface="Arial"/>
            </a:rPr>
            <a:t>А</a:t>
          </a:r>
          <a:r>
            <a:rPr lang="ru-RU" sz="1100" kern="1200" spc="-40" dirty="0">
              <a:solidFill>
                <a:srgbClr val="FFFFFF"/>
              </a:solidFill>
              <a:latin typeface="Arial"/>
              <a:cs typeface="Arial"/>
            </a:rPr>
            <a:t>в</a:t>
          </a:r>
          <a:r>
            <a:rPr lang="ru-RU" sz="1100" kern="1200" spc="-30" dirty="0">
              <a:solidFill>
                <a:srgbClr val="FFFFFF"/>
              </a:solidFill>
              <a:latin typeface="Arial"/>
              <a:cs typeface="Arial"/>
            </a:rPr>
            <a:t>т</a:t>
          </a:r>
          <a:r>
            <a:rPr lang="ru-RU" sz="1100" kern="1200" dirty="0">
              <a:solidFill>
                <a:srgbClr val="FFFFFF"/>
              </a:solidFill>
              <a:latin typeface="Arial"/>
              <a:cs typeface="Arial"/>
            </a:rPr>
            <a:t>ом</a:t>
          </a:r>
          <a:r>
            <a:rPr lang="ru-RU" sz="1100" kern="1200" spc="-75" dirty="0">
              <a:solidFill>
                <a:srgbClr val="FFFFFF"/>
              </a:solidFill>
              <a:latin typeface="Arial"/>
              <a:cs typeface="Arial"/>
            </a:rPr>
            <a:t>а</a:t>
          </a:r>
          <a:r>
            <a:rPr lang="ru-RU" sz="1100" kern="1200" spc="45" dirty="0">
              <a:solidFill>
                <a:srgbClr val="FFFFFF"/>
              </a:solidFill>
              <a:latin typeface="Arial"/>
              <a:cs typeface="Arial"/>
            </a:rPr>
            <a:t>т</a:t>
          </a:r>
          <a:r>
            <a:rPr lang="ru-RU" sz="1100" kern="1200" dirty="0">
              <a:solidFill>
                <a:srgbClr val="FFFFFF"/>
              </a:solidFill>
              <a:latin typeface="Arial"/>
              <a:cs typeface="Arial"/>
            </a:rPr>
            <a:t>и</a:t>
          </a:r>
          <a:r>
            <a:rPr lang="ru-RU" sz="1100" kern="1200" spc="-25" dirty="0">
              <a:solidFill>
                <a:srgbClr val="FFFFFF"/>
              </a:solidFill>
              <a:latin typeface="Arial"/>
              <a:cs typeface="Arial"/>
            </a:rPr>
            <a:t>ч</a:t>
          </a:r>
          <a:r>
            <a:rPr lang="ru-RU" sz="1100" kern="1200" dirty="0">
              <a:solidFill>
                <a:srgbClr val="FFFFFF"/>
              </a:solidFill>
              <a:latin typeface="Arial"/>
              <a:cs typeface="Arial"/>
            </a:rPr>
            <a:t>еская</a:t>
          </a:r>
          <a:r>
            <a:rPr lang="ru-RU" sz="1100" kern="1200" spc="-10" dirty="0">
              <a:solidFill>
                <a:srgbClr val="FFFFFF"/>
              </a:solidFill>
              <a:latin typeface="Arial"/>
              <a:cs typeface="Arial"/>
            </a:rPr>
            <a:t> </a:t>
          </a:r>
          <a:r>
            <a:rPr lang="ru-RU" sz="1100" kern="1200" spc="-30" dirty="0">
              <a:solidFill>
                <a:srgbClr val="FFFFFF"/>
              </a:solidFill>
              <a:latin typeface="Arial"/>
              <a:cs typeface="Arial"/>
            </a:rPr>
            <a:t>з</a:t>
          </a:r>
          <a:r>
            <a:rPr lang="ru-RU" sz="1100" kern="1200" dirty="0">
              <a:solidFill>
                <a:srgbClr val="FFFFFF"/>
              </a:solidFill>
              <a:latin typeface="Arial"/>
              <a:cs typeface="Arial"/>
            </a:rPr>
            <a:t>а</a:t>
          </a:r>
          <a:r>
            <a:rPr lang="ru-RU" sz="1100" kern="1200" spc="5" dirty="0">
              <a:solidFill>
                <a:srgbClr val="FFFFFF"/>
              </a:solidFill>
              <a:latin typeface="Arial"/>
              <a:cs typeface="Arial"/>
            </a:rPr>
            <a:t>г</a:t>
          </a:r>
          <a:r>
            <a:rPr lang="ru-RU" sz="1100" kern="1200" dirty="0">
              <a:solidFill>
                <a:srgbClr val="FFFFFF"/>
              </a:solidFill>
              <a:latin typeface="Arial"/>
              <a:cs typeface="Arial"/>
            </a:rPr>
            <a:t>ру</a:t>
          </a:r>
          <a:r>
            <a:rPr lang="ru-RU" sz="1100" kern="1200" spc="-30" dirty="0">
              <a:solidFill>
                <a:srgbClr val="FFFFFF"/>
              </a:solidFill>
              <a:latin typeface="Arial"/>
              <a:cs typeface="Arial"/>
            </a:rPr>
            <a:t>з</a:t>
          </a:r>
          <a:r>
            <a:rPr lang="ru-RU" sz="1100" kern="1200" dirty="0">
              <a:solidFill>
                <a:srgbClr val="FFFFFF"/>
              </a:solidFill>
              <a:latin typeface="Arial"/>
              <a:cs typeface="Arial"/>
            </a:rPr>
            <a:t>ка</a:t>
          </a:r>
          <a:r>
            <a:rPr lang="ru-RU" sz="1100" kern="1200" spc="40" dirty="0">
              <a:solidFill>
                <a:srgbClr val="FFFFFF"/>
              </a:solidFill>
              <a:latin typeface="Arial"/>
              <a:cs typeface="Arial"/>
            </a:rPr>
            <a:t> </a:t>
          </a:r>
          <a:r>
            <a:rPr lang="ru-RU" sz="1100" kern="1200" dirty="0">
              <a:solidFill>
                <a:srgbClr val="FFFFFF"/>
              </a:solidFill>
              <a:latin typeface="Arial"/>
              <a:cs typeface="Arial"/>
            </a:rPr>
            <a:t>в </a:t>
          </a:r>
          <a:r>
            <a:rPr lang="ru-RU" sz="1100" kern="1200" spc="-55" dirty="0">
              <a:solidFill>
                <a:srgbClr val="FFFFFF"/>
              </a:solidFill>
              <a:latin typeface="Arial"/>
              <a:cs typeface="Arial"/>
            </a:rPr>
            <a:t>Х</a:t>
          </a:r>
          <a:r>
            <a:rPr lang="ru-RU" sz="1100" kern="1200" dirty="0">
              <a:solidFill>
                <a:srgbClr val="FFFFFF"/>
              </a:solidFill>
              <a:latin typeface="Arial"/>
              <a:cs typeface="Arial"/>
            </a:rPr>
            <a:t>Д </a:t>
          </a:r>
          <a:r>
            <a:rPr lang="ru-RU" sz="1100" kern="1200" dirty="0" smtClean="0">
              <a:solidFill>
                <a:srgbClr val="FFFFFF"/>
              </a:solidFill>
              <a:latin typeface="Arial"/>
              <a:cs typeface="Arial"/>
            </a:rPr>
            <a:t>дата хаба</a:t>
          </a:r>
          <a:r>
            <a:rPr lang="en-US" sz="1100" kern="1200" dirty="0" smtClean="0">
              <a:solidFill>
                <a:srgbClr val="FFFFFF"/>
              </a:solidFill>
              <a:latin typeface="Arial"/>
              <a:cs typeface="Arial"/>
            </a:rPr>
            <a:t> </a:t>
          </a:r>
          <a:r>
            <a:rPr lang="ru-RU" sz="1100" kern="1200" dirty="0">
              <a:solidFill>
                <a:srgbClr val="FFFFFF"/>
              </a:solidFill>
              <a:latin typeface="Arial"/>
              <a:cs typeface="Arial"/>
            </a:rPr>
            <a:t>Статкомитета СНГ посредством </a:t>
          </a:r>
          <a:r>
            <a:rPr lang="en-US" sz="1100" kern="1200" dirty="0">
              <a:solidFill>
                <a:srgbClr val="FFFFFF"/>
              </a:solidFill>
              <a:latin typeface="Arial"/>
              <a:cs typeface="Arial"/>
            </a:rPr>
            <a:t>API</a:t>
          </a:r>
          <a:endParaRPr lang="ru-RU" sz="1100" kern="1200" dirty="0"/>
        </a:p>
      </dsp:txBody>
      <dsp:txXfrm>
        <a:off x="3657408" y="252842"/>
        <a:ext cx="1654822" cy="1307585"/>
      </dsp:txXfrm>
    </dsp:sp>
    <dsp:sp modelId="{6414530A-9C1A-41E9-933E-6376ED5C5B3F}">
      <dsp:nvSpPr>
        <dsp:cNvPr id="0" name=""/>
        <dsp:cNvSpPr/>
      </dsp:nvSpPr>
      <dsp:spPr>
        <a:xfrm rot="20700000">
          <a:off x="4329598" y="2538869"/>
          <a:ext cx="1597134" cy="520855"/>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1B5F565-03BE-45C4-8B48-2CE4F505C7EA}">
      <dsp:nvSpPr>
        <dsp:cNvPr id="0" name=""/>
        <dsp:cNvSpPr/>
      </dsp:nvSpPr>
      <dsp:spPr>
        <a:xfrm>
          <a:off x="5031430" y="1898139"/>
          <a:ext cx="1736184" cy="1388947"/>
        </a:xfrm>
        <a:prstGeom prst="roundRect">
          <a:avLst>
            <a:gd name="adj" fmla="val 10000"/>
          </a:avLst>
        </a:prstGeom>
        <a:solidFill>
          <a:srgbClr val="2874B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488950">
            <a:lnSpc>
              <a:spcPct val="125000"/>
            </a:lnSpc>
            <a:spcBef>
              <a:spcPct val="0"/>
            </a:spcBef>
            <a:spcAft>
              <a:spcPct val="35000"/>
            </a:spcAft>
          </a:pPr>
          <a:r>
            <a:rPr lang="ru-RU" sz="1100" kern="1200" spc="30" dirty="0">
              <a:solidFill>
                <a:srgbClr val="FFFFFF"/>
              </a:solidFill>
              <a:latin typeface="Arial"/>
              <a:cs typeface="Arial"/>
            </a:rPr>
            <a:t>Автоматизированное сопоставление </a:t>
          </a:r>
          <a:r>
            <a:rPr lang="ru-RU" sz="1100" kern="1200" spc="30" dirty="0" smtClean="0">
              <a:solidFill>
                <a:srgbClr val="FFFFFF"/>
              </a:solidFill>
              <a:latin typeface="Arial"/>
              <a:cs typeface="Arial"/>
            </a:rPr>
            <a:t>шаблонов лаборатории ЦУР и Статкомитета СНГ</a:t>
          </a:r>
          <a:endParaRPr lang="ru-RU" sz="1100" kern="1200" dirty="0"/>
        </a:p>
      </dsp:txBody>
      <dsp:txXfrm>
        <a:off x="5072111" y="1938820"/>
        <a:ext cx="1654822" cy="1307585"/>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592BD50-A53A-42AF-BAAC-943B9F81B8E1}" type="datetimeFigureOut">
              <a:rPr lang="ru-RU" smtClean="0"/>
              <a:t>02.11.2025</a:t>
            </a:fld>
            <a:endParaRPr lang="ru-RU" dirty="0"/>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290F93F-85EC-4545-86AB-96C0DCB73333}" type="slidenum">
              <a:rPr lang="ru-RU" smtClean="0"/>
              <a:t>‹#›</a:t>
            </a:fld>
            <a:endParaRPr lang="ru-RU" dirty="0"/>
          </a:p>
        </p:txBody>
      </p:sp>
    </p:spTree>
    <p:extLst>
      <p:ext uri="{BB962C8B-B14F-4D97-AF65-F5344CB8AC3E}">
        <p14:creationId xmlns:p14="http://schemas.microsoft.com/office/powerpoint/2010/main" val="513132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a:t>Традиционно</a:t>
            </a:r>
            <a:r>
              <a:rPr lang="ru-RU" b="1" baseline="0" dirty="0"/>
              <a:t> </a:t>
            </a:r>
            <a:r>
              <a:rPr lang="ru-RU" baseline="0" dirty="0"/>
              <a:t>Сбор данных Статкомитетом СНГ от НСС осуществляется посредством </a:t>
            </a:r>
            <a:r>
              <a:rPr lang="en-US" b="1" baseline="0" dirty="0"/>
              <a:t>excel-</a:t>
            </a:r>
            <a:r>
              <a:rPr lang="ru-RU" b="1" baseline="0" dirty="0"/>
              <a:t>шаблонов</a:t>
            </a:r>
            <a:r>
              <a:rPr lang="ru-RU" baseline="0" dirty="0"/>
              <a:t> Форм вопросников, </a:t>
            </a:r>
            <a:r>
              <a:rPr lang="en-US" baseline="0" dirty="0"/>
              <a:t>excel-</a:t>
            </a:r>
            <a:r>
              <a:rPr lang="ru-RU" baseline="0" dirty="0"/>
              <a:t>шаблонов для данных по Переписям населения и по ЦУР.</a:t>
            </a:r>
          </a:p>
          <a:p>
            <a:r>
              <a:rPr lang="ru-RU" baseline="0" dirty="0" smtClean="0"/>
              <a:t>Присланные НСС по </a:t>
            </a:r>
            <a:r>
              <a:rPr lang="en-US" baseline="0" dirty="0" smtClean="0"/>
              <a:t>email </a:t>
            </a:r>
            <a:r>
              <a:rPr lang="ru-RU" baseline="0" dirty="0" smtClean="0"/>
              <a:t>формы </a:t>
            </a:r>
            <a:r>
              <a:rPr lang="ru-RU" b="1" baseline="0" dirty="0"/>
              <a:t>импортируются </a:t>
            </a:r>
            <a:r>
              <a:rPr lang="ru-RU" baseline="0" dirty="0" smtClean="0"/>
              <a:t>сотрудниками Статкомитета СНГ в Хранилище данных </a:t>
            </a:r>
            <a:r>
              <a:rPr lang="ru-RU" baseline="0" dirty="0" err="1" smtClean="0"/>
              <a:t>межд.стат.хаба</a:t>
            </a:r>
            <a:r>
              <a:rPr lang="ru-RU" baseline="0" dirty="0" smtClean="0"/>
              <a:t> данных и метаданных </a:t>
            </a:r>
            <a:r>
              <a:rPr lang="ru-RU" b="1" baseline="0" dirty="0"/>
              <a:t>посредством пользовательского </a:t>
            </a:r>
            <a:r>
              <a:rPr lang="en-US" b="1" baseline="0" dirty="0"/>
              <a:t>web-</a:t>
            </a:r>
            <a:r>
              <a:rPr lang="ru-RU" b="1" baseline="0" dirty="0"/>
              <a:t>интерфейса </a:t>
            </a:r>
            <a:r>
              <a:rPr lang="ru-RU" baseline="0" dirty="0"/>
              <a:t>ввода данных </a:t>
            </a:r>
            <a:r>
              <a:rPr lang="ru-RU" baseline="0" dirty="0" smtClean="0"/>
              <a:t>отраслевыми. </a:t>
            </a:r>
            <a:r>
              <a:rPr lang="ru-RU" dirty="0" smtClean="0"/>
              <a:t>При </a:t>
            </a:r>
            <a:r>
              <a:rPr lang="ru-RU" dirty="0"/>
              <a:t>этом надо заметить, что обучение пользованию</a:t>
            </a:r>
            <a:r>
              <a:rPr lang="ru-RU" baseline="0" dirty="0"/>
              <a:t> </a:t>
            </a:r>
            <a:r>
              <a:rPr lang="en-US" b="0" baseline="0" dirty="0"/>
              <a:t>web-</a:t>
            </a:r>
            <a:r>
              <a:rPr lang="ru-RU" b="0" baseline="0" dirty="0"/>
              <a:t>интерфейсом </a:t>
            </a:r>
            <a:r>
              <a:rPr lang="ru-RU" baseline="0" dirty="0"/>
              <a:t>Статкомитета СНГ по вводу данных проводилось и для сотрудников НСС, которые однако им практически не пользуются</a:t>
            </a:r>
            <a:r>
              <a:rPr lang="ru-RU" baseline="0" dirty="0" smtClean="0"/>
              <a:t>. Необходимо </a:t>
            </a:r>
            <a:r>
              <a:rPr lang="ru-RU" baseline="0" dirty="0"/>
              <a:t>отметить, использование </a:t>
            </a:r>
            <a:r>
              <a:rPr lang="en-US" baseline="0" dirty="0"/>
              <a:t>web-</a:t>
            </a:r>
            <a:r>
              <a:rPr lang="ru-RU" baseline="0" dirty="0"/>
              <a:t>интерфейса для ввода данных – более технологичный способ передачи данных, нежели </a:t>
            </a:r>
            <a:r>
              <a:rPr lang="en-US" baseline="0" dirty="0"/>
              <a:t>excel-</a:t>
            </a:r>
            <a:r>
              <a:rPr lang="ru-RU" baseline="0" dirty="0"/>
              <a:t>шаблоны, т.к. форматно-логический контроль за введенными данными производится в моменте. Это  исключает вероятность возникновения множества ошибок, выявляющихся на этапе загрузки данных уже после получения заполненных НСС </a:t>
            </a:r>
            <a:r>
              <a:rPr lang="en-US" baseline="0" dirty="0"/>
              <a:t>excel-</a:t>
            </a:r>
            <a:r>
              <a:rPr lang="ru-RU" baseline="0" dirty="0"/>
              <a:t>шаблонов.</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2</a:t>
            </a:fld>
            <a:endParaRPr lang="ru-RU" dirty="0"/>
          </a:p>
        </p:txBody>
      </p:sp>
    </p:spTree>
    <p:extLst>
      <p:ext uri="{BB962C8B-B14F-4D97-AF65-F5344CB8AC3E}">
        <p14:creationId xmlns:p14="http://schemas.microsoft.com/office/powerpoint/2010/main" val="72064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aseline="0" dirty="0" smtClean="0"/>
              <a:t>В ЛК кабинет сайта Статкомитета СНГ можно войти через главное меню «Метаданные» - «Вход в ЛК». В ЛК выбираете рубрику «Файлы и документы» - находите папку вашего НСС. У каждого НСС в папке перечень вопросников – выбираете соответствующий – в ней выбираете соответствующую папку формы и уже туда кладете собственно заполненный файл </a:t>
            </a:r>
            <a:r>
              <a:rPr lang="en-US" baseline="0" dirty="0" smtClean="0"/>
              <a:t>excel-</a:t>
            </a:r>
            <a:r>
              <a:rPr lang="ru-RU" baseline="0" dirty="0" smtClean="0"/>
              <a:t>шаблона формы. Важно положить файл именно в соответствующую папку формы вопросника, т.к. после попадания файла в папку высылается уведомление соответствующему специалисту Статкомитете СНГ, а как и в НСС, за каждый раздел статистики отвечают разные специалисты. Если же файл положить в другие место, например просто в корень вопросника, то уведомлений не приходит вообще. Также в этом году разрабатывается функционал </a:t>
            </a:r>
            <a:endParaRPr lang="en-US" baseline="0" dirty="0" smtClean="0"/>
          </a:p>
          <a:p>
            <a:r>
              <a:rPr lang="ru-RU" baseline="0" dirty="0" smtClean="0"/>
              <a:t>После того, как файл будет помещен в нужную папку, придет оповещение ответственному специалисту Статкомитета СНГ</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3</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Отмечаем, что изначально</a:t>
            </a:r>
            <a:r>
              <a:rPr lang="ru-RU" baseline="0" dirty="0" smtClean="0"/>
              <a:t> предполагалось </a:t>
            </a:r>
            <a:r>
              <a:rPr lang="ru-RU" dirty="0" smtClean="0"/>
              <a:t>предоставление НСС</a:t>
            </a:r>
            <a:r>
              <a:rPr lang="ru-RU" baseline="0" dirty="0" smtClean="0"/>
              <a:t> </a:t>
            </a:r>
            <a:r>
              <a:rPr lang="en-US" baseline="0" dirty="0" smtClean="0"/>
              <a:t>excel-</a:t>
            </a:r>
            <a:r>
              <a:rPr lang="ru-RU" baseline="0" dirty="0" smtClean="0"/>
              <a:t>файлов</a:t>
            </a:r>
            <a:r>
              <a:rPr lang="en-US" baseline="0" dirty="0" smtClean="0"/>
              <a:t> </a:t>
            </a:r>
            <a:r>
              <a:rPr lang="ru-RU" baseline="0" dirty="0" smtClean="0"/>
              <a:t>форм вопросников через ЛК сайта Статкомитета СНГ. Но это осуществляется только 2 странами (</a:t>
            </a:r>
            <a:r>
              <a:rPr lang="ru-RU" b="1" baseline="0" dirty="0" smtClean="0"/>
              <a:t>спасибо им большое </a:t>
            </a:r>
            <a:r>
              <a:rPr lang="ru-RU" baseline="0" dirty="0" smtClean="0"/>
              <a:t>- Россией и Киргизстаном, и то не по всем формам), тогда как все остальные НСС СНГ присылают </a:t>
            </a:r>
            <a:r>
              <a:rPr lang="en-US" baseline="0" dirty="0" smtClean="0"/>
              <a:t>excel</a:t>
            </a:r>
            <a:r>
              <a:rPr lang="ru-RU" baseline="0" dirty="0" smtClean="0"/>
              <a:t>-файлы форм по </a:t>
            </a:r>
            <a:r>
              <a:rPr lang="en-US" baseline="0" dirty="0" smtClean="0"/>
              <a:t>email</a:t>
            </a:r>
            <a:r>
              <a:rPr lang="ru-RU" baseline="0" dirty="0" smtClean="0"/>
              <a:t>.</a:t>
            </a:r>
          </a:p>
          <a:p>
            <a:r>
              <a:rPr lang="ru-RU" baseline="0" dirty="0" smtClean="0"/>
              <a:t>Веб-интерфейсом на текущий момент никто из НСС не пользуется, лишь Казахстан летом сделал пробную загрузку по 2м разделам статистики, но практикой это не стало.</a:t>
            </a:r>
            <a:endParaRPr lang="ru-RU" dirty="0" smtClean="0"/>
          </a:p>
          <a:p>
            <a:r>
              <a:rPr lang="ru-RU" dirty="0" smtClean="0"/>
              <a:t>Возможно</a:t>
            </a:r>
            <a:r>
              <a:rPr lang="ru-RU" baseline="0" dirty="0" smtClean="0"/>
              <a:t> требуется обучение по использованию ЛК и веб-интерфейса ввода, что может быть запланировано Статкомитетом СНГ на следующий год. Может еще какие-то вопросы затронуть в обучении?</a:t>
            </a:r>
          </a:p>
          <a:p>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4</a:t>
            </a:fld>
            <a:endParaRPr lang="ru-RU" dirty="0"/>
          </a:p>
        </p:txBody>
      </p:sp>
    </p:spTree>
    <p:extLst>
      <p:ext uri="{BB962C8B-B14F-4D97-AF65-F5344CB8AC3E}">
        <p14:creationId xmlns:p14="http://schemas.microsoft.com/office/powerpoint/2010/main" val="3372762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t>Традиционный способ </a:t>
            </a:r>
            <a:r>
              <a:rPr lang="ru-RU" dirty="0" smtClean="0"/>
              <a:t>сбора данных</a:t>
            </a:r>
            <a:r>
              <a:rPr lang="ru-RU" baseline="0" dirty="0" smtClean="0"/>
              <a:t> посредством </a:t>
            </a:r>
            <a:r>
              <a:rPr lang="en-US" b="1" baseline="0" dirty="0" smtClean="0"/>
              <a:t>excel</a:t>
            </a:r>
            <a:r>
              <a:rPr lang="ru-RU" b="1" baseline="0" dirty="0" smtClean="0"/>
              <a:t>-файлов удобен для работы и всем привычен, НО не достаточно технологичен и автоматизирован.</a:t>
            </a:r>
          </a:p>
          <a:p>
            <a:r>
              <a:rPr lang="ru-RU" baseline="0" dirty="0" smtClean="0"/>
              <a:t>Процесс </a:t>
            </a:r>
            <a:r>
              <a:rPr lang="ru-RU" u="sng" baseline="0" dirty="0" smtClean="0"/>
              <a:t>очень </a:t>
            </a:r>
            <a:r>
              <a:rPr lang="ru-RU" u="sng" baseline="0" dirty="0"/>
              <a:t>трудоемок </a:t>
            </a:r>
            <a:r>
              <a:rPr lang="ru-RU" baseline="0" dirty="0"/>
              <a:t>с обоих сторон (НСС и Статкомитета СНГ), т.к. ведет к повторному заполнению данных из базы НСС в шаблоны и, соответственно, к повышению риска ошибок ввода. Отсроченная обратная связь приводит к увеличению сроков сбора и обработки данных.</a:t>
            </a:r>
          </a:p>
          <a:p>
            <a:endParaRPr lang="en-US" baseline="0" dirty="0"/>
          </a:p>
          <a:p>
            <a:r>
              <a:rPr lang="ru-RU" baseline="0" dirty="0"/>
              <a:t>Сбор данных форм</a:t>
            </a:r>
            <a:r>
              <a:rPr lang="ru-RU" b="0" baseline="0" dirty="0"/>
              <a:t> посредством</a:t>
            </a:r>
            <a:r>
              <a:rPr lang="ru-RU" b="1" baseline="0" dirty="0"/>
              <a:t> </a:t>
            </a:r>
            <a:r>
              <a:rPr lang="en-US" b="1" baseline="0" dirty="0" smtClean="0"/>
              <a:t>web-</a:t>
            </a:r>
            <a:r>
              <a:rPr lang="ru-RU" b="1" baseline="0" dirty="0" smtClean="0"/>
              <a:t>интерфейса ввода</a:t>
            </a:r>
            <a:r>
              <a:rPr lang="en-US" b="1" baseline="0" dirty="0" smtClean="0"/>
              <a:t> </a:t>
            </a:r>
            <a:r>
              <a:rPr lang="en-US" b="0" baseline="0" dirty="0" smtClean="0"/>
              <a:t>–</a:t>
            </a:r>
            <a:r>
              <a:rPr lang="ru-RU" b="0" baseline="0" dirty="0" smtClean="0"/>
              <a:t> переходная форма от простых </a:t>
            </a:r>
            <a:r>
              <a:rPr lang="en-US" b="0" baseline="0" dirty="0" smtClean="0"/>
              <a:t>excel-</a:t>
            </a:r>
            <a:r>
              <a:rPr lang="ru-RU" b="0" baseline="0" dirty="0" smtClean="0"/>
              <a:t>файлов к цифровой парадигме взаимодействия. Это более технологичный способ, </a:t>
            </a:r>
            <a:r>
              <a:rPr lang="ru-RU" baseline="0" dirty="0" smtClean="0"/>
              <a:t>позволяющий избежать части вышеупомянутых проблем: </a:t>
            </a:r>
            <a:endParaRPr lang="ru-RU" baseline="0" dirty="0"/>
          </a:p>
          <a:p>
            <a:pPr marL="171450" indent="-171450">
              <a:buFontTx/>
              <a:buChar char="-"/>
            </a:pPr>
            <a:r>
              <a:rPr lang="ru-RU" baseline="0" dirty="0"/>
              <a:t>пользователю не нужно задумываться и искать актуальную версию шаблона, </a:t>
            </a:r>
          </a:p>
          <a:p>
            <a:pPr marL="171450" indent="-171450">
              <a:buFontTx/>
              <a:buChar char="-"/>
            </a:pPr>
            <a:r>
              <a:rPr lang="ru-RU" baseline="0" dirty="0"/>
              <a:t>при вводе данных через интерфейс очевидны ошибки ввода, т.к. система сразу проводит форматно-логический контроль и сигнализирует о результатах пользователю,</a:t>
            </a:r>
          </a:p>
          <a:p>
            <a:pPr marL="171450" indent="-171450">
              <a:buFontTx/>
              <a:buChar char="-"/>
            </a:pPr>
            <a:r>
              <a:rPr lang="ru-RU" baseline="0" dirty="0"/>
              <a:t>пользователь может увидеть данные всего ряда и при необходимости внести изменения.</a:t>
            </a:r>
          </a:p>
          <a:p>
            <a:pPr marL="0" indent="0">
              <a:buFontTx/>
              <a:buNone/>
            </a:pPr>
            <a:r>
              <a:rPr lang="ru-RU" baseline="0" dirty="0"/>
              <a:t>Все это ведет к снижению количества </a:t>
            </a:r>
            <a:r>
              <a:rPr lang="ru-RU" baseline="0" dirty="0" smtClean="0"/>
              <a:t>повторных запросов для </a:t>
            </a:r>
            <a:r>
              <a:rPr lang="ru-RU" baseline="0" dirty="0"/>
              <a:t>уточнения </a:t>
            </a:r>
            <a:r>
              <a:rPr lang="ru-RU" baseline="0" dirty="0" smtClean="0"/>
              <a:t>данных, </a:t>
            </a:r>
            <a:r>
              <a:rPr lang="ru-RU" baseline="0" dirty="0"/>
              <a:t>и соответственно к </a:t>
            </a:r>
            <a:r>
              <a:rPr lang="ru-RU" u="sng" baseline="0" dirty="0"/>
              <a:t>снижению временных затрат</a:t>
            </a:r>
            <a:r>
              <a:rPr lang="ru-RU" baseline="0" dirty="0"/>
              <a:t>.</a:t>
            </a:r>
            <a:endParaRPr lang="en-US" baseline="0" dirty="0"/>
          </a:p>
          <a:p>
            <a:pPr marL="0" indent="0">
              <a:buFontTx/>
              <a:buNone/>
            </a:pPr>
            <a:endParaRPr lang="en-US" baseline="0" dirty="0"/>
          </a:p>
          <a:p>
            <a:pPr marL="0" indent="0">
              <a:buFontTx/>
              <a:buNone/>
            </a:pPr>
            <a:r>
              <a:rPr lang="ru-RU" baseline="0" dirty="0"/>
              <a:t>Автоматизированный </a:t>
            </a:r>
            <a:r>
              <a:rPr lang="ru-RU" baseline="0" dirty="0" smtClean="0"/>
              <a:t>сбор из открытых источников или вообще </a:t>
            </a:r>
            <a:r>
              <a:rPr lang="ru-RU" b="1" baseline="0" dirty="0"/>
              <a:t>наборов данных посредством </a:t>
            </a:r>
            <a:r>
              <a:rPr lang="en-US" b="1" baseline="0" dirty="0"/>
              <a:t>API </a:t>
            </a:r>
            <a:r>
              <a:rPr lang="ru-RU" baseline="0" dirty="0"/>
              <a:t>еще более технологичен, т.к. в процесс вовлечены только ИТ-специалисты, которые следят непосредственно за передачей данных, тогда как качество данных не страдает, т.к. данные поступают непосредственно из БД источника, т.е. НСС. Мы избегаем </a:t>
            </a:r>
            <a:r>
              <a:rPr lang="ru-RU" baseline="0" dirty="0" smtClean="0"/>
              <a:t>повторной работы по заполнению данных в формы и </a:t>
            </a:r>
            <a:r>
              <a:rPr lang="ru-RU" baseline="0" dirty="0"/>
              <a:t>соответственно всех сопутствующих этому ошибок, сразу получаем все </a:t>
            </a:r>
            <a:r>
              <a:rPr lang="ru-RU" baseline="0" dirty="0" smtClean="0"/>
              <a:t>пересчеты и обновления данных </a:t>
            </a:r>
            <a:r>
              <a:rPr lang="ru-RU" baseline="0" dirty="0"/>
              <a:t>из </a:t>
            </a:r>
            <a:r>
              <a:rPr lang="ru-RU" baseline="0" dirty="0" smtClean="0"/>
              <a:t>источника. Таким </a:t>
            </a:r>
            <a:r>
              <a:rPr lang="ru-RU" baseline="0" dirty="0"/>
              <a:t>образом существенно </a:t>
            </a:r>
            <a:r>
              <a:rPr lang="ru-RU" u="sng" baseline="0" dirty="0"/>
              <a:t>СНИЖАЕТСЯ ТРУДОЕМКОСТЬ </a:t>
            </a:r>
            <a:r>
              <a:rPr lang="ru-RU" baseline="0" dirty="0"/>
              <a:t>специалистов-статистиков НСС и </a:t>
            </a:r>
            <a:r>
              <a:rPr lang="ru-RU" u="sng" baseline="0" dirty="0"/>
              <a:t>обеспечивается своевременность сбора</a:t>
            </a:r>
            <a:r>
              <a:rPr lang="ru-RU" baseline="0" dirty="0"/>
              <a:t> данных.</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6</a:t>
            </a:fld>
            <a:endParaRPr lang="ru-RU" dirty="0"/>
          </a:p>
        </p:txBody>
      </p:sp>
    </p:spTree>
    <p:extLst>
      <p:ext uri="{BB962C8B-B14F-4D97-AF65-F5344CB8AC3E}">
        <p14:creationId xmlns:p14="http://schemas.microsoft.com/office/powerpoint/2010/main" val="33457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Для НСС созданы учетные данные для доступа к БД – </a:t>
            </a:r>
            <a:r>
              <a:rPr lang="ru-RU" dirty="0" smtClean="0"/>
              <a:t>интерфейсу </a:t>
            </a:r>
            <a:r>
              <a:rPr lang="ru-RU" dirty="0" smtClean="0"/>
              <a:t>ввода данных в </a:t>
            </a:r>
            <a:r>
              <a:rPr lang="ru-RU" dirty="0" smtClean="0"/>
              <a:t>формы.</a:t>
            </a:r>
          </a:p>
          <a:p>
            <a:r>
              <a:rPr lang="ru-RU" dirty="0" smtClean="0"/>
              <a:t>Ввод</a:t>
            </a:r>
            <a:r>
              <a:rPr lang="ru-RU" baseline="0" dirty="0" smtClean="0"/>
              <a:t> данных в формы посредством </a:t>
            </a:r>
            <a:r>
              <a:rPr lang="en-US" baseline="0" dirty="0" smtClean="0"/>
              <a:t>web-</a:t>
            </a:r>
            <a:r>
              <a:rPr lang="ru-RU" baseline="0" dirty="0" smtClean="0"/>
              <a:t>интерфейса не сильно отличается от ввода в </a:t>
            </a:r>
            <a:r>
              <a:rPr lang="en-US" baseline="0" dirty="0" smtClean="0"/>
              <a:t>Excel</a:t>
            </a:r>
            <a:r>
              <a:rPr lang="ru-RU" baseline="0" dirty="0" smtClean="0"/>
              <a:t>, и совершенствуется для большего удобства пользователя. Разработаны понятные и наглядные </a:t>
            </a:r>
            <a:r>
              <a:rPr lang="ru-RU" baseline="0" dirty="0" err="1" smtClean="0"/>
              <a:t>инсрукции</a:t>
            </a:r>
            <a:r>
              <a:rPr lang="ru-RU" baseline="0" dirty="0" smtClean="0"/>
              <a:t>. Приветствуется обратная связь в случае возникновения проблем.</a:t>
            </a:r>
          </a:p>
          <a:p>
            <a:r>
              <a:rPr lang="ru-RU" baseline="0" dirty="0" smtClean="0"/>
              <a:t>Как уже было сказано, НСС Казахстана пользовался вводом через </a:t>
            </a:r>
            <a:r>
              <a:rPr lang="en-US" baseline="0" dirty="0" smtClean="0"/>
              <a:t>web</a:t>
            </a:r>
            <a:r>
              <a:rPr lang="ru-RU" baseline="0" dirty="0" smtClean="0"/>
              <a:t>-интерфейс (спасибо </a:t>
            </a:r>
            <a:r>
              <a:rPr lang="ru-RU" baseline="0" smtClean="0"/>
              <a:t>им большое), </a:t>
            </a:r>
            <a:r>
              <a:rPr lang="ru-RU" baseline="0" dirty="0" smtClean="0"/>
              <a:t>и надеемся это войдет в постоянную практику.</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7</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smtClean="0"/>
              <a:t>Как </a:t>
            </a:r>
            <a:r>
              <a:rPr lang="ru-RU" dirty="0"/>
              <a:t>известно, есть два способа передачи наборов</a:t>
            </a:r>
            <a:r>
              <a:rPr lang="ru-RU" baseline="0" dirty="0"/>
              <a:t> данных посредством </a:t>
            </a:r>
            <a:r>
              <a:rPr lang="en-US" baseline="0" dirty="0"/>
              <a:t>API</a:t>
            </a:r>
            <a:r>
              <a:rPr lang="en-US" baseline="0" dirty="0" smtClean="0"/>
              <a:t>.</a:t>
            </a:r>
            <a:r>
              <a:rPr lang="ru-RU" baseline="0" dirty="0" smtClean="0"/>
              <a:t> </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ru-RU" baseline="0" dirty="0" smtClean="0"/>
              <a:t>Что вообще такое это </a:t>
            </a:r>
            <a:r>
              <a:rPr lang="en-US" baseline="0" dirty="0" smtClean="0"/>
              <a:t>API?</a:t>
            </a:r>
            <a:r>
              <a:rPr lang="ru-RU" sz="1200" b="1" i="0" kern="1200" dirty="0" smtClean="0">
                <a:solidFill>
                  <a:schemeClr val="tx1"/>
                </a:solidFill>
                <a:effectLst/>
                <a:latin typeface="+mn-lt"/>
                <a:ea typeface="+mn-ea"/>
                <a:cs typeface="+mn-cs"/>
              </a:rPr>
              <a:t> API</a:t>
            </a:r>
            <a:r>
              <a:rPr lang="ru-RU" sz="1200" b="0" i="0" kern="1200" dirty="0" smtClean="0">
                <a:solidFill>
                  <a:schemeClr val="tx1"/>
                </a:solidFill>
                <a:effectLst/>
                <a:latin typeface="+mn-lt"/>
                <a:ea typeface="+mn-ea"/>
                <a:cs typeface="+mn-cs"/>
              </a:rPr>
              <a:t> (англ. </a:t>
            </a:r>
            <a:r>
              <a:rPr lang="ru-RU" sz="1200" b="0" i="0" kern="1200" dirty="0" err="1" smtClean="0">
                <a:solidFill>
                  <a:schemeClr val="tx1"/>
                </a:solidFill>
                <a:effectLst/>
                <a:latin typeface="+mn-lt"/>
                <a:ea typeface="+mn-ea"/>
                <a:cs typeface="+mn-cs"/>
              </a:rPr>
              <a:t>application</a:t>
            </a:r>
            <a:r>
              <a:rPr lang="ru-RU" sz="1200" b="0" i="0" kern="1200" dirty="0" smtClean="0">
                <a:solidFill>
                  <a:schemeClr val="tx1"/>
                </a:solidFill>
                <a:effectLst/>
                <a:latin typeface="+mn-lt"/>
                <a:ea typeface="+mn-ea"/>
                <a:cs typeface="+mn-cs"/>
              </a:rPr>
              <a:t> </a:t>
            </a:r>
            <a:r>
              <a:rPr lang="ru-RU" sz="1200" b="0" i="0" kern="1200" dirty="0" err="1" smtClean="0">
                <a:solidFill>
                  <a:schemeClr val="tx1"/>
                </a:solidFill>
                <a:effectLst/>
                <a:latin typeface="+mn-lt"/>
                <a:ea typeface="+mn-ea"/>
                <a:cs typeface="+mn-cs"/>
              </a:rPr>
              <a:t>programming</a:t>
            </a:r>
            <a:r>
              <a:rPr lang="ru-RU" sz="1200" b="0" i="0" kern="1200" dirty="0" smtClean="0">
                <a:solidFill>
                  <a:schemeClr val="tx1"/>
                </a:solidFill>
                <a:effectLst/>
                <a:latin typeface="+mn-lt"/>
                <a:ea typeface="+mn-ea"/>
                <a:cs typeface="+mn-cs"/>
              </a:rPr>
              <a:t> </a:t>
            </a:r>
            <a:r>
              <a:rPr lang="ru-RU" sz="1200" b="0" i="0" kern="1200" dirty="0" err="1" smtClean="0">
                <a:solidFill>
                  <a:schemeClr val="tx1"/>
                </a:solidFill>
                <a:effectLst/>
                <a:latin typeface="+mn-lt"/>
                <a:ea typeface="+mn-ea"/>
                <a:cs typeface="+mn-cs"/>
              </a:rPr>
              <a:t>interface</a:t>
            </a:r>
            <a:r>
              <a:rPr lang="ru-RU" sz="1200" b="0" i="0" kern="1200" dirty="0" smtClean="0">
                <a:solidFill>
                  <a:schemeClr val="tx1"/>
                </a:solidFill>
                <a:effectLst/>
                <a:latin typeface="+mn-lt"/>
                <a:ea typeface="+mn-ea"/>
                <a:cs typeface="+mn-cs"/>
              </a:rPr>
              <a:t> — «интерфейс программирования приложения») — это набор правил и инструкций, по которым различные программы взаимодействуют между собой и обмениваются данными. </a:t>
            </a:r>
            <a:r>
              <a:rPr lang="en-US" sz="1200" b="0" i="0" kern="1200" dirty="0" smtClean="0">
                <a:solidFill>
                  <a:schemeClr val="tx1"/>
                </a:solidFill>
                <a:effectLst/>
                <a:latin typeface="+mn-lt"/>
                <a:ea typeface="+mn-ea"/>
                <a:cs typeface="+mn-cs"/>
              </a:rPr>
              <a:t>API</a:t>
            </a:r>
            <a:r>
              <a:rPr lang="en-US" sz="1200" b="0" i="0" kern="1200" baseline="0" dirty="0" smtClean="0">
                <a:solidFill>
                  <a:schemeClr val="tx1"/>
                </a:solidFill>
                <a:effectLst/>
                <a:latin typeface="+mn-lt"/>
                <a:ea typeface="+mn-ea"/>
                <a:cs typeface="+mn-cs"/>
              </a:rPr>
              <a:t> – </a:t>
            </a:r>
            <a:r>
              <a:rPr lang="ru-RU" sz="1200" b="0" i="0" kern="1200" baseline="0" dirty="0" smtClean="0">
                <a:solidFill>
                  <a:schemeClr val="tx1"/>
                </a:solidFill>
                <a:effectLst/>
                <a:latin typeface="+mn-lt"/>
                <a:ea typeface="+mn-ea"/>
                <a:cs typeface="+mn-cs"/>
              </a:rPr>
              <a:t>э</a:t>
            </a:r>
            <a:r>
              <a:rPr lang="ru-RU" baseline="0" dirty="0" smtClean="0"/>
              <a:t>то еще и более безопасный способ передачи данных, т.к. исключается непосредственный доступ к БД.</a:t>
            </a:r>
          </a:p>
          <a:p>
            <a:r>
              <a:rPr lang="ru-RU" dirty="0" smtClean="0"/>
              <a:t>Хочется отметить, что </a:t>
            </a:r>
            <a:r>
              <a:rPr lang="ru-RU" baseline="0" dirty="0" err="1" smtClean="0"/>
              <a:t>Статкомитет</a:t>
            </a:r>
            <a:r>
              <a:rPr lang="ru-RU" baseline="0" dirty="0" smtClean="0"/>
              <a:t> СНГ использует </a:t>
            </a:r>
            <a:r>
              <a:rPr lang="en-US" baseline="0" dirty="0" smtClean="0"/>
              <a:t>REST API</a:t>
            </a:r>
            <a:r>
              <a:rPr lang="ru-RU" baseline="0" dirty="0" smtClean="0"/>
              <a:t> – это более простой, структурированный и стандартный набор правил </a:t>
            </a:r>
            <a:r>
              <a:rPr lang="en-US" baseline="0" dirty="0" smtClean="0"/>
              <a:t>API,</a:t>
            </a:r>
            <a:r>
              <a:rPr lang="ru-RU" baseline="0" dirty="0" smtClean="0"/>
              <a:t> позволяющий передавать данные через интернет.</a:t>
            </a:r>
          </a:p>
          <a:p>
            <a:endParaRPr lang="en-US" baseline="0" dirty="0"/>
          </a:p>
          <a:p>
            <a:r>
              <a:rPr lang="ru-RU" baseline="0" dirty="0"/>
              <a:t>При способе </a:t>
            </a:r>
            <a:r>
              <a:rPr lang="ru-RU" baseline="0" dirty="0" smtClean="0"/>
              <a:t>«</a:t>
            </a:r>
            <a:r>
              <a:rPr lang="en-US" baseline="0" dirty="0" smtClean="0"/>
              <a:t>PUSH</a:t>
            </a:r>
            <a:r>
              <a:rPr lang="ru-RU" baseline="0" dirty="0" smtClean="0"/>
              <a:t>»/ «толкать»</a:t>
            </a:r>
            <a:r>
              <a:rPr lang="en-US" baseline="0" dirty="0" smtClean="0"/>
              <a:t> </a:t>
            </a:r>
            <a:r>
              <a:rPr lang="ru-RU" baseline="0" dirty="0"/>
              <a:t>источник сам отслеживает когда и что он передает, при изменении структуры НСИ БД источника, последний своевременно вносит изменения в настройки </a:t>
            </a:r>
            <a:r>
              <a:rPr lang="en-US" baseline="0" dirty="0"/>
              <a:t>API </a:t>
            </a:r>
            <a:r>
              <a:rPr lang="ru-RU" baseline="0" dirty="0"/>
              <a:t>для передачи данных. </a:t>
            </a:r>
          </a:p>
          <a:p>
            <a:r>
              <a:rPr lang="ru-RU" baseline="0" dirty="0"/>
              <a:t>Способ </a:t>
            </a:r>
            <a:r>
              <a:rPr lang="en-US" baseline="0" dirty="0"/>
              <a:t>PULL </a:t>
            </a:r>
            <a:r>
              <a:rPr lang="ru-RU" baseline="0" dirty="0"/>
              <a:t>ответственность за сбор перекладывает на приемник данных, при этом могут быть сбои при передаче данных, если источник не информирует своевременно об изменении структуры НСИ своей БД. При этом приемнику приходится отслеживать обновления по всем источникам. В результате страдает качество данных и своевременность их предоставления.</a:t>
            </a:r>
            <a:endParaRPr lang="en-US" baseline="0" dirty="0"/>
          </a:p>
        </p:txBody>
      </p:sp>
      <p:sp>
        <p:nvSpPr>
          <p:cNvPr id="4" name="Номер слайда 3"/>
          <p:cNvSpPr>
            <a:spLocks noGrp="1"/>
          </p:cNvSpPr>
          <p:nvPr>
            <p:ph type="sldNum" sz="quarter" idx="10"/>
          </p:nvPr>
        </p:nvSpPr>
        <p:spPr/>
        <p:txBody>
          <a:bodyPr/>
          <a:lstStyle/>
          <a:p>
            <a:fld id="{F290F93F-85EC-4545-86AB-96C0DCB73333}" type="slidenum">
              <a:rPr lang="ru-RU" smtClean="0"/>
              <a:t>8</a:t>
            </a:fld>
            <a:endParaRPr lang="ru-RU" dirty="0"/>
          </a:p>
        </p:txBody>
      </p:sp>
    </p:spTree>
    <p:extLst>
      <p:ext uri="{BB962C8B-B14F-4D97-AF65-F5344CB8AC3E}">
        <p14:creationId xmlns:p14="http://schemas.microsoft.com/office/powerpoint/2010/main" val="4126530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рамках ЕИАС – подсистемы </a:t>
            </a:r>
            <a:r>
              <a:rPr lang="ru-RU" dirty="0" err="1" smtClean="0"/>
              <a:t>Хаба</a:t>
            </a:r>
            <a:r>
              <a:rPr lang="ru-RU" baseline="0" dirty="0" smtClean="0"/>
              <a:t> данных и метаданных </a:t>
            </a:r>
            <a:r>
              <a:rPr lang="ru-RU" baseline="0" dirty="0" err="1" smtClean="0"/>
              <a:t>Статкомитета</a:t>
            </a:r>
            <a:r>
              <a:rPr lang="ru-RU" baseline="0" dirty="0" smtClean="0"/>
              <a:t> СНГ имеется также интерфейс</a:t>
            </a:r>
            <a:r>
              <a:rPr lang="en-US" baseline="0" dirty="0" smtClean="0"/>
              <a:t> </a:t>
            </a:r>
            <a:r>
              <a:rPr lang="ru-RU" baseline="0" dirty="0" smtClean="0"/>
              <a:t>пользователя для загрузки и скачивания файлов посредством </a:t>
            </a:r>
            <a:r>
              <a:rPr lang="en-US" baseline="0" dirty="0" smtClean="0"/>
              <a:t>API</a:t>
            </a:r>
            <a:r>
              <a:rPr lang="ru-RU" baseline="0" dirty="0" smtClean="0"/>
              <a:t>. </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9</a:t>
            </a:fld>
            <a:endParaRPr lang="ru-RU" dirty="0"/>
          </a:p>
        </p:txBody>
      </p:sp>
    </p:spTree>
    <p:extLst>
      <p:ext uri="{BB962C8B-B14F-4D97-AF65-F5344CB8AC3E}">
        <p14:creationId xmlns:p14="http://schemas.microsoft.com/office/powerpoint/2010/main" val="2654140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Статкомитетом</a:t>
            </a:r>
            <a:r>
              <a:rPr lang="ru-RU" baseline="0" dirty="0" smtClean="0"/>
              <a:t> СНГ проведена апробация автоматизированного сбора показателей ЦУР в формате </a:t>
            </a:r>
            <a:r>
              <a:rPr lang="en-US" baseline="0" dirty="0" smtClean="0"/>
              <a:t>SDMX </a:t>
            </a:r>
            <a:r>
              <a:rPr lang="ru-RU" baseline="0" dirty="0" smtClean="0"/>
              <a:t>из открытых данных Белстата и Росстата.</a:t>
            </a:r>
          </a:p>
          <a:p>
            <a:r>
              <a:rPr lang="ru-RU" baseline="0" dirty="0" smtClean="0"/>
              <a:t>Такое стало возможным, т.к. лабораторией ЦУР проведен анализ и составлен единый реестр показателей и справочников, согласно которому НСС предоставляют данные</a:t>
            </a:r>
            <a:r>
              <a:rPr lang="en-US" baseline="0" dirty="0" smtClean="0"/>
              <a:t> </a:t>
            </a:r>
            <a:r>
              <a:rPr lang="ru-RU" baseline="0" dirty="0" smtClean="0"/>
              <a:t>в формате </a:t>
            </a:r>
            <a:r>
              <a:rPr lang="en-US" baseline="0" dirty="0" smtClean="0"/>
              <a:t>SDMX</a:t>
            </a:r>
            <a:r>
              <a:rPr lang="ru-RU" baseline="0" dirty="0" smtClean="0"/>
              <a:t> по целям устойчивого развития.</a:t>
            </a:r>
          </a:p>
          <a:p>
            <a:r>
              <a:rPr lang="ru-RU" baseline="0" dirty="0" smtClean="0"/>
              <a:t>После загрузки Было произведено сопоставление данного реестра с показателями шаблона сбора Статкомитета СНГ по ЦУР. Сопоставление производилось по наименованиям показателей и значениям данных.</a:t>
            </a:r>
          </a:p>
          <a:p>
            <a:r>
              <a:rPr lang="ru-RU" baseline="0" dirty="0" smtClean="0"/>
              <a:t>Результаты показывают: что загрузка возможна, она менее трудоемка для НСС, т.к. мы </a:t>
            </a:r>
            <a:r>
              <a:rPr lang="ru-RU" baseline="0" dirty="0" err="1" smtClean="0"/>
              <a:t>переиспользуем</a:t>
            </a:r>
            <a:r>
              <a:rPr lang="ru-RU" baseline="0" dirty="0" smtClean="0"/>
              <a:t> уже подготовленные данные. При этом  динамические ряды как правило шире, полнее, в больших </a:t>
            </a:r>
            <a:r>
              <a:rPr lang="ru-RU" baseline="0" dirty="0" err="1" smtClean="0"/>
              <a:t>разрезностях</a:t>
            </a:r>
            <a:r>
              <a:rPr lang="ru-RU" baseline="0" dirty="0" smtClean="0"/>
              <a:t>. </a:t>
            </a:r>
          </a:p>
          <a:p>
            <a:r>
              <a:rPr lang="ru-RU" baseline="0" dirty="0" smtClean="0"/>
              <a:t>Поэтому в Статкомитетом СНГ был отправлен запрос в НСС стран СНГ с просьбой указать на сайте</a:t>
            </a:r>
            <a:r>
              <a:rPr lang="en-US" baseline="0" dirty="0" smtClean="0"/>
              <a:t> </a:t>
            </a:r>
            <a:r>
              <a:rPr lang="ru-RU" baseline="0" dirty="0" smtClean="0"/>
              <a:t>НСС расположение данных ЦУР в формате </a:t>
            </a:r>
            <a:r>
              <a:rPr lang="en-US" baseline="0" dirty="0" smtClean="0"/>
              <a:t>SDMX</a:t>
            </a:r>
            <a:r>
              <a:rPr lang="ru-RU" baseline="0" dirty="0" smtClean="0"/>
              <a:t>.</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10</a:t>
            </a:fld>
            <a:endParaRPr lang="ru-RU" dirty="0"/>
          </a:p>
        </p:txBody>
      </p:sp>
    </p:spTree>
    <p:extLst>
      <p:ext uri="{BB962C8B-B14F-4D97-AF65-F5344CB8AC3E}">
        <p14:creationId xmlns:p14="http://schemas.microsoft.com/office/powerpoint/2010/main" val="2297233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aseline="0" dirty="0" smtClean="0"/>
              <a:t>Посредством </a:t>
            </a:r>
            <a:r>
              <a:rPr lang="en-US" baseline="0" dirty="0"/>
              <a:t>API </a:t>
            </a:r>
            <a:r>
              <a:rPr lang="ru-RU" baseline="0" dirty="0"/>
              <a:t>могут передаваться как данные, так и метаданные </a:t>
            </a:r>
            <a:r>
              <a:rPr lang="ru-RU" baseline="0" dirty="0" smtClean="0"/>
              <a:t>(структурная и описательная метаинформация). </a:t>
            </a:r>
            <a:endParaRPr lang="ru-RU" baseline="0" dirty="0"/>
          </a:p>
          <a:p>
            <a:endParaRPr lang="ru-RU" dirty="0" smtClean="0"/>
          </a:p>
          <a:p>
            <a:r>
              <a:rPr lang="ru-RU" dirty="0" smtClean="0"/>
              <a:t>Положительные результаты апробации автоматизированного сбора данных по ЦУР в формате </a:t>
            </a:r>
            <a:r>
              <a:rPr lang="en-US" dirty="0" smtClean="0"/>
              <a:t>SDMX</a:t>
            </a:r>
            <a:r>
              <a:rPr lang="en-US" baseline="0" dirty="0" smtClean="0"/>
              <a:t> </a:t>
            </a:r>
            <a:r>
              <a:rPr lang="ru-RU" baseline="0" dirty="0" smtClean="0"/>
              <a:t>говорят нам о том, что это верный путь.</a:t>
            </a:r>
            <a:endParaRPr lang="ru-RU" dirty="0"/>
          </a:p>
          <a:p>
            <a:r>
              <a:rPr lang="ru-RU" dirty="0"/>
              <a:t>Тем</a:t>
            </a:r>
            <a:r>
              <a:rPr lang="ru-RU" baseline="0" dirty="0"/>
              <a:t> не менее, </a:t>
            </a:r>
            <a:r>
              <a:rPr lang="ru-RU" baseline="0" dirty="0" smtClean="0"/>
              <a:t>для автоматизированного (посредством </a:t>
            </a:r>
            <a:r>
              <a:rPr lang="en-US" baseline="0" dirty="0" smtClean="0"/>
              <a:t>API</a:t>
            </a:r>
            <a:r>
              <a:rPr lang="ru-RU" baseline="0" dirty="0" smtClean="0"/>
              <a:t>) сбора данных форм вопросников, которые сейчас передаются </a:t>
            </a:r>
            <a:r>
              <a:rPr lang="en-US" baseline="0" dirty="0" smtClean="0"/>
              <a:t>excel</a:t>
            </a:r>
            <a:r>
              <a:rPr lang="ru-RU" baseline="0" dirty="0" smtClean="0"/>
              <a:t>-файлами, требуется предварительная подготовка. В отличие от лаборатории ЦУР, у которых разработан единый реестр показателей и справочников, каждая НСС имеет свою НСИ.  </a:t>
            </a:r>
          </a:p>
          <a:p>
            <a:r>
              <a:rPr lang="ru-RU" baseline="0" dirty="0" smtClean="0"/>
              <a:t>Какой </a:t>
            </a:r>
            <a:r>
              <a:rPr lang="ru-RU" baseline="0" dirty="0"/>
              <a:t>бы способ не использовался (</a:t>
            </a:r>
            <a:r>
              <a:rPr lang="en-US" baseline="0" dirty="0"/>
              <a:t>push </a:t>
            </a:r>
            <a:r>
              <a:rPr lang="ru-RU" baseline="0" dirty="0"/>
              <a:t>или </a:t>
            </a:r>
            <a:r>
              <a:rPr lang="en-US" baseline="0" dirty="0"/>
              <a:t>pull</a:t>
            </a:r>
            <a:r>
              <a:rPr lang="ru-RU" baseline="0" dirty="0"/>
              <a:t>), мы четко должны понимать, что именно передаем, откуда берем и куда кладем. </a:t>
            </a:r>
            <a:r>
              <a:rPr lang="ru-RU" baseline="0" dirty="0" smtClean="0"/>
              <a:t>При сборе данных посредством </a:t>
            </a:r>
            <a:r>
              <a:rPr lang="en-US" baseline="0" dirty="0" smtClean="0"/>
              <a:t>excel </a:t>
            </a:r>
            <a:r>
              <a:rPr lang="ru-RU" baseline="0" dirty="0" smtClean="0"/>
              <a:t>шаблонов форм такая </a:t>
            </a:r>
            <a:r>
              <a:rPr lang="ru-RU" baseline="0" dirty="0"/>
              <a:t>информация не </a:t>
            </a:r>
            <a:r>
              <a:rPr lang="ru-RU" baseline="0" dirty="0" smtClean="0"/>
              <a:t>запрашивается у НСС, также как не предоставляется аналогичная информация по НСИ Статкомитета СНГ. Т.к. данные в </a:t>
            </a:r>
            <a:r>
              <a:rPr lang="en-US" baseline="0" dirty="0" smtClean="0"/>
              <a:t>excel-</a:t>
            </a:r>
            <a:r>
              <a:rPr lang="ru-RU" baseline="0" dirty="0" smtClean="0"/>
              <a:t>формы вводятся специалистами НСС, следовательно только </a:t>
            </a:r>
            <a:r>
              <a:rPr lang="ru-RU" baseline="0" dirty="0"/>
              <a:t>сотрудник, непосредственно заполняющий форму, знает что и откуда он берет. </a:t>
            </a:r>
            <a:r>
              <a:rPr lang="ru-RU" baseline="0" dirty="0" smtClean="0"/>
              <a:t>При </a:t>
            </a:r>
            <a:r>
              <a:rPr lang="ru-RU" baseline="0" dirty="0"/>
              <a:t>этом и специалист НСС также не знает кодировки Статкомитета СНГ. </a:t>
            </a:r>
            <a:endParaRPr lang="en-US" baseline="0" dirty="0" smtClean="0"/>
          </a:p>
          <a:p>
            <a:r>
              <a:rPr lang="ru-RU" baseline="0" dirty="0" smtClean="0"/>
              <a:t>Тем не менее для обеспечения машинного взаимодействия данная информация необходима, т.е. необходимо </a:t>
            </a:r>
            <a:r>
              <a:rPr lang="ru-RU" baseline="0" dirty="0"/>
              <a:t>произвести </a:t>
            </a:r>
            <a:r>
              <a:rPr lang="ru-RU" b="1" baseline="0" dirty="0"/>
              <a:t>сопоставление кодов справочников и показателей и составление таблиц перекодировок </a:t>
            </a:r>
            <a:r>
              <a:rPr lang="ru-RU" b="0" baseline="0" dirty="0"/>
              <a:t>источник-приемник</a:t>
            </a:r>
            <a:r>
              <a:rPr lang="ru-RU" b="1" baseline="0" dirty="0"/>
              <a:t> </a:t>
            </a:r>
            <a:r>
              <a:rPr lang="ru-RU" baseline="0" dirty="0"/>
              <a:t>(НСС - Статкомитет СНГ).</a:t>
            </a:r>
          </a:p>
          <a:p>
            <a:r>
              <a:rPr lang="ru-RU" baseline="0" dirty="0"/>
              <a:t>Мы предполагаем проведение такой работы, поэтому просим </a:t>
            </a:r>
            <a:r>
              <a:rPr lang="ru-RU" b="1" baseline="0" dirty="0"/>
              <a:t>поддержать</a:t>
            </a:r>
            <a:r>
              <a:rPr lang="ru-RU" baseline="0" dirty="0"/>
              <a:t> </a:t>
            </a:r>
            <a:endParaRPr lang="ru-RU" dirty="0"/>
          </a:p>
        </p:txBody>
      </p:sp>
      <p:sp>
        <p:nvSpPr>
          <p:cNvPr id="4" name="Номер слайда 3"/>
          <p:cNvSpPr>
            <a:spLocks noGrp="1"/>
          </p:cNvSpPr>
          <p:nvPr>
            <p:ph type="sldNum" sz="quarter" idx="10"/>
          </p:nvPr>
        </p:nvSpPr>
        <p:spPr/>
        <p:txBody>
          <a:bodyPr/>
          <a:lstStyle/>
          <a:p>
            <a:fld id="{F290F93F-85EC-4545-86AB-96C0DCB73333}" type="slidenum">
              <a:rPr lang="ru-RU" smtClean="0"/>
              <a:t>11</a:t>
            </a:fld>
            <a:endParaRPr lang="ru-RU" dirty="0"/>
          </a:p>
        </p:txBody>
      </p:sp>
    </p:spTree>
    <p:extLst>
      <p:ext uri="{BB962C8B-B14F-4D97-AF65-F5344CB8AC3E}">
        <p14:creationId xmlns:p14="http://schemas.microsoft.com/office/powerpoint/2010/main" val="2094945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Заголовок+Элемен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4" name="Объект 2"/>
          <p:cNvSpPr>
            <a:spLocks noGrp="1"/>
          </p:cNvSpPr>
          <p:nvPr>
            <p:ph idx="1"/>
          </p:nvPr>
        </p:nvSpPr>
        <p:spPr>
          <a:xfrm>
            <a:off x="251520" y="771550"/>
            <a:ext cx="8568952" cy="4032448"/>
          </a:xfrm>
          <a:prstGeom prst="rect">
            <a:avLst/>
          </a:prstGeom>
        </p:spPr>
        <p:txBody>
          <a:bodyPr/>
          <a:lstStyle>
            <a:lvl1pPr marL="0" indent="0">
              <a:buNone/>
              <a:defRPr sz="1800">
                <a:solidFill>
                  <a:schemeClr val="tx2">
                    <a:lumMod val="75000"/>
                  </a:schemeClr>
                </a:solidFill>
                <a:latin typeface="Arial" panose="020B0604020202020204" pitchFamily="34" charset="0"/>
                <a:cs typeface="Arial" panose="020B0604020202020204" pitchFamily="34" charset="0"/>
              </a:defRPr>
            </a:lvl1pPr>
            <a:lvl2pPr>
              <a:defRPr sz="1600">
                <a:solidFill>
                  <a:schemeClr val="tx2">
                    <a:lumMod val="75000"/>
                  </a:schemeClr>
                </a:solidFill>
                <a:latin typeface="Arial" panose="020B0604020202020204" pitchFamily="34" charset="0"/>
                <a:cs typeface="Arial" panose="020B0604020202020204" pitchFamily="34" charset="0"/>
              </a:defRPr>
            </a:lvl2pPr>
            <a:lvl3pPr>
              <a:defRPr sz="1600">
                <a:solidFill>
                  <a:schemeClr val="tx2">
                    <a:lumMod val="75000"/>
                  </a:schemeClr>
                </a:solidFill>
                <a:latin typeface="Arial" panose="020B0604020202020204" pitchFamily="34" charset="0"/>
                <a:cs typeface="Arial" panose="020B0604020202020204" pitchFamily="34" charset="0"/>
              </a:defRPr>
            </a:lvl3pPr>
            <a:lvl4pPr>
              <a:defRPr sz="1600">
                <a:solidFill>
                  <a:schemeClr val="tx2">
                    <a:lumMod val="75000"/>
                  </a:schemeClr>
                </a:solidFill>
                <a:latin typeface="Arial" panose="020B0604020202020204" pitchFamily="34" charset="0"/>
                <a:cs typeface="Arial" panose="020B0604020202020204" pitchFamily="34" charset="0"/>
              </a:defRPr>
            </a:lvl4pPr>
            <a:lvl5pPr>
              <a:defRPr sz="1600">
                <a:solidFill>
                  <a:schemeClr val="tx2">
                    <a:lumMod val="75000"/>
                  </a:schemeClr>
                </a:solidFill>
                <a:latin typeface="Arial" panose="020B0604020202020204" pitchFamily="34" charset="0"/>
                <a:cs typeface="Arial" panose="020B0604020202020204" pitchFamily="34" charset="0"/>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cxnSp>
        <p:nvCxnSpPr>
          <p:cNvPr id="5" name="Прямая соединительная линия 4"/>
          <p:cNvCxnSpPr/>
          <p:nvPr userDrawn="1"/>
        </p:nvCxnSpPr>
        <p:spPr>
          <a:xfrm>
            <a:off x="1331640" y="546667"/>
            <a:ext cx="7488832"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1255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cxnSp>
        <p:nvCxnSpPr>
          <p:cNvPr id="4" name="Прямая соединительная линия 3"/>
          <p:cNvCxnSpPr/>
          <p:nvPr userDrawn="1"/>
        </p:nvCxnSpPr>
        <p:spPr>
          <a:xfrm>
            <a:off x="1331640" y="546667"/>
            <a:ext cx="7488832"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231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7202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8" name="Прямоугольник 7"/>
          <p:cNvSpPr/>
          <p:nvPr userDrawn="1"/>
        </p:nvSpPr>
        <p:spPr>
          <a:xfrm>
            <a:off x="755576" y="51470"/>
            <a:ext cx="8280920"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Picture 4" descr="C:\Users\Admin\Desktop\изображения для правки\лого статкома.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56093" y="3363838"/>
            <a:ext cx="1436145" cy="143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userDrawn="1"/>
        </p:nvSpPr>
        <p:spPr>
          <a:xfrm>
            <a:off x="2485933" y="1794729"/>
            <a:ext cx="4176464"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2800" b="1" i="1" dirty="0">
                <a:solidFill>
                  <a:schemeClr val="tx2">
                    <a:lumMod val="75000"/>
                  </a:schemeClr>
                </a:solidFill>
                <a:latin typeface="Arial" panose="020B0604020202020204" pitchFamily="34" charset="0"/>
                <a:cs typeface="Arial" panose="020B0604020202020204" pitchFamily="34" charset="0"/>
              </a:rPr>
              <a:t>Спасибо за внимание</a:t>
            </a:r>
          </a:p>
          <a:p>
            <a:endParaRPr lang="ru-RU" dirty="0"/>
          </a:p>
        </p:txBody>
      </p:sp>
      <p:sp>
        <p:nvSpPr>
          <p:cNvPr id="11" name="TextBox 10"/>
          <p:cNvSpPr txBox="1"/>
          <p:nvPr userDrawn="1"/>
        </p:nvSpPr>
        <p:spPr>
          <a:xfrm>
            <a:off x="3602057" y="2859782"/>
            <a:ext cx="1944216" cy="584775"/>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0" dirty="0">
                <a:solidFill>
                  <a:schemeClr val="tx2">
                    <a:lumMod val="75000"/>
                  </a:schemeClr>
                </a:solidFill>
                <a:latin typeface="Arial" panose="020B0604020202020204" pitchFamily="34" charset="0"/>
                <a:ea typeface="Calibri"/>
                <a:cs typeface="Arial" panose="020B0604020202020204" pitchFamily="34" charset="0"/>
              </a:rPr>
              <a:t>www.</a:t>
            </a:r>
            <a:r>
              <a:rPr lang="de-DE" sz="1400" b="1" kern="0" dirty="0">
                <a:solidFill>
                  <a:schemeClr val="tx2">
                    <a:lumMod val="75000"/>
                  </a:schemeClr>
                </a:solidFill>
                <a:latin typeface="Arial" panose="020B0604020202020204" pitchFamily="34" charset="0"/>
                <a:ea typeface="Calibri"/>
                <a:cs typeface="Arial" panose="020B0604020202020204" pitchFamily="34" charset="0"/>
              </a:rPr>
              <a:t>new.cisstat.org</a:t>
            </a:r>
            <a:endParaRPr lang="ru-RU" sz="1400" b="1" kern="0" dirty="0">
              <a:solidFill>
                <a:schemeClr val="tx2">
                  <a:lumMod val="75000"/>
                </a:schemeClr>
              </a:solidFill>
              <a:latin typeface="Arial" panose="020B0604020202020204" pitchFamily="34" charset="0"/>
              <a:ea typeface="Calibri"/>
              <a:cs typeface="Arial" panose="020B0604020202020204" pitchFamily="34" charset="0"/>
            </a:endParaRPr>
          </a:p>
          <a:p>
            <a:endParaRPr lang="ru-RU" dirty="0"/>
          </a:p>
        </p:txBody>
      </p:sp>
      <p:sp>
        <p:nvSpPr>
          <p:cNvPr id="10" name="Прямоугольник 9"/>
          <p:cNvSpPr/>
          <p:nvPr userDrawn="1"/>
        </p:nvSpPr>
        <p:spPr>
          <a:xfrm>
            <a:off x="8316416" y="4731990"/>
            <a:ext cx="720080"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44239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8613"/>
            <a:ext cx="7772400" cy="1101725"/>
          </a:xfrm>
        </p:spPr>
        <p:txBody>
          <a:bodyPr/>
          <a:lstStyle/>
          <a:p>
            <a:r>
              <a:rPr lang="ru-RU"/>
              <a:t>Образец заголовка</a:t>
            </a:r>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5" name="Нижний колонтитул 4"/>
          <p:cNvSpPr>
            <a:spLocks noGrp="1"/>
          </p:cNvSpPr>
          <p:nvPr>
            <p:ph type="ftr" sz="quarter" idx="11"/>
          </p:nvPr>
        </p:nvSpPr>
        <p:spPr/>
        <p:txBody>
          <a:bodyPr/>
          <a:lstStyle/>
          <a:p>
            <a:r>
              <a:rPr lang="ru-RU" dirty="0"/>
              <a:t>1 </a:t>
            </a:r>
          </a:p>
        </p:txBody>
      </p:sp>
    </p:spTree>
    <p:extLst>
      <p:ext uri="{BB962C8B-B14F-4D97-AF65-F5344CB8AC3E}">
        <p14:creationId xmlns:p14="http://schemas.microsoft.com/office/powerpoint/2010/main" val="24083625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theme" Target="../theme/theme3.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6480720" cy="546667"/>
          </a:xfrm>
          <a:prstGeom prst="rect">
            <a:avLst/>
          </a:prstGeom>
        </p:spPr>
        <p:txBody>
          <a:bodyPr vert="horz" lIns="91440" tIns="45720" rIns="91440" bIns="45720" rtlCol="0" anchor="ctr">
            <a:normAutofit/>
          </a:bodyPr>
          <a:lstStyle/>
          <a:p>
            <a:r>
              <a:rPr lang="ru-RU" dirty="0"/>
              <a:t>Образец заголовка</a:t>
            </a:r>
          </a:p>
        </p:txBody>
      </p:sp>
      <p:pic>
        <p:nvPicPr>
          <p:cNvPr id="7" name="Picture 4" descr="C:\Users\Admin\Desktop\изображения для правки\лого статкома.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9512"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Admin\Desktop\изображения для правки\лого снг.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sp>
        <p:nvSpPr>
          <p:cNvPr id="9" name="Номер слайда 1"/>
          <p:cNvSpPr txBox="1">
            <a:spLocks/>
          </p:cNvSpPr>
          <p:nvPr userDrawn="1"/>
        </p:nvSpPr>
        <p:spPr>
          <a:xfrm>
            <a:off x="8460432" y="4803998"/>
            <a:ext cx="509228" cy="237109"/>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0A12213-85E6-4BB1-B04B-48C29C108851}" type="slidenum">
              <a:rPr lang="ru-RU" sz="1000" smtClean="0">
                <a:solidFill>
                  <a:schemeClr val="tx2">
                    <a:lumMod val="75000"/>
                  </a:schemeClr>
                </a:solidFill>
                <a:latin typeface="Arial" panose="020B0604020202020204" pitchFamily="34" charset="0"/>
                <a:cs typeface="Arial" panose="020B0604020202020204" pitchFamily="34" charset="0"/>
              </a:rPr>
              <a:pPr algn="r"/>
              <a:t>‹#›</a:t>
            </a:fld>
            <a:endParaRPr lang="ru-RU" sz="1000" dirty="0">
              <a:solidFill>
                <a:schemeClr val="tx2">
                  <a:lumMod val="75000"/>
                </a:schemeClr>
              </a:solidFill>
              <a:latin typeface="Arial" panose="020B0604020202020204" pitchFamily="34" charset="0"/>
              <a:cs typeface="Arial" panose="020B0604020202020204" pitchFamily="34" charset="0"/>
            </a:endParaRPr>
          </a:p>
        </p:txBody>
      </p:sp>
      <p:sp>
        <p:nvSpPr>
          <p:cNvPr id="11" name="Текст 2"/>
          <p:cNvSpPr>
            <a:spLocks noGrp="1"/>
          </p:cNvSpPr>
          <p:nvPr>
            <p:ph type="body" idx="1"/>
          </p:nvPr>
        </p:nvSpPr>
        <p:spPr>
          <a:xfrm>
            <a:off x="251520" y="771550"/>
            <a:ext cx="8579296" cy="4032448"/>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Tree>
    <p:extLst>
      <p:ext uri="{BB962C8B-B14F-4D97-AF65-F5344CB8AC3E}">
        <p14:creationId xmlns:p14="http://schemas.microsoft.com/office/powerpoint/2010/main" val="180634104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8" r:id="rId3"/>
    <p:sldLayoutId id="2147483650" r:id="rId4"/>
  </p:sldLayoutIdLst>
  <p:hf hdr="0" ftr="0" dt="0"/>
  <p:txStyles>
    <p:titleStyle>
      <a:lvl1pPr algn="ctr" defTabSz="914400" rtl="0" eaLnBrk="1" latinLnBrk="0" hangingPunct="1">
        <a:spcBef>
          <a:spcPct val="0"/>
        </a:spcBef>
        <a:buNone/>
        <a:defRPr sz="2000" b="1" i="0" kern="1200" baseline="0">
          <a:solidFill>
            <a:schemeClr val="tx2">
              <a:lumMod val="75000"/>
            </a:schemeClr>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1800" kern="1200">
          <a:solidFill>
            <a:schemeClr val="tx2">
              <a:lumMod val="75000"/>
            </a:schemeClr>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2">
              <a:lumMod val="7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2">
              <a:lumMod val="7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8" name="Picture 4" descr="C:\Users\Admin\Desktop\изображения для правки\Карта 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1837" y="671601"/>
            <a:ext cx="7780323" cy="4376137"/>
          </a:xfrm>
          <a:prstGeom prst="rect">
            <a:avLst/>
          </a:prstGeom>
          <a:noFill/>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3"/>
          </p:nvPr>
        </p:nvSpPr>
        <p:spPr>
          <a:xfrm>
            <a:off x="251520" y="4443959"/>
            <a:ext cx="8640960" cy="597942"/>
          </a:xfrm>
          <a:prstGeom prst="rect">
            <a:avLst/>
          </a:prstGeom>
        </p:spPr>
        <p:txBody>
          <a:bodyPr vert="horz" lIns="91440" tIns="45720" rIns="91440" bIns="45720" rtlCol="0" anchor="ctr"/>
          <a:lstStyle>
            <a:lvl1pPr algn="ctr">
              <a:defRPr sz="1200" b="1" i="0" baseline="0">
                <a:solidFill>
                  <a:schemeClr val="tx2">
                    <a:lumMod val="75000"/>
                  </a:schemeClr>
                </a:solidFill>
                <a:latin typeface="Arial" panose="020B0604020202020204" pitchFamily="34" charset="0"/>
              </a:defRPr>
            </a:lvl1pPr>
          </a:lstStyle>
          <a:p>
            <a:r>
              <a:rPr lang="ru-RU">
                <a:ea typeface="Yu Gothic UI Semilight" panose="020B0400000000000000" pitchFamily="34" charset="-128"/>
                <a:cs typeface="Arial" panose="020B0604020202020204" pitchFamily="34" charset="0"/>
              </a:rPr>
              <a:t>1 </a:t>
            </a:r>
            <a:endParaRPr lang="ru-RU" dirty="0"/>
          </a:p>
        </p:txBody>
      </p:sp>
      <p:pic>
        <p:nvPicPr>
          <p:cNvPr id="7" name="Picture 3" descr="C:\Users\Admin\Desktop\изображения для правки\лого снг.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Desktop\изображения для правки\лого статкома.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p:cNvSpPr/>
          <p:nvPr/>
        </p:nvSpPr>
        <p:spPr>
          <a:xfrm>
            <a:off x="611560" y="123475"/>
            <a:ext cx="7920880" cy="461665"/>
          </a:xfrm>
          <a:prstGeom prst="rect">
            <a:avLst/>
          </a:prstGeom>
        </p:spPr>
        <p:txBody>
          <a:bodyPr wrap="square">
            <a:spAutoFit/>
          </a:bodyPr>
          <a:lstStyle/>
          <a:p>
            <a:pPr algn="ctr"/>
            <a:r>
              <a:rPr lang="ru-RU" sz="1200" b="1" baseline="0" dirty="0">
                <a:solidFill>
                  <a:schemeClr val="tx2">
                    <a:lumMod val="75000"/>
                  </a:schemeClr>
                </a:solidFill>
                <a:latin typeface="Arial" panose="020B0604020202020204" pitchFamily="34" charset="0"/>
                <a:cs typeface="Arial" panose="020B0604020202020204" pitchFamily="34" charset="0"/>
              </a:rPr>
              <a:t>Межгосударственный статистический комитет</a:t>
            </a:r>
            <a:r>
              <a:rPr lang="en-US" sz="1200" b="1" baseline="0" dirty="0">
                <a:solidFill>
                  <a:schemeClr val="tx2">
                    <a:lumMod val="75000"/>
                  </a:schemeClr>
                </a:solidFill>
                <a:latin typeface="Arial" panose="020B0604020202020204" pitchFamily="34" charset="0"/>
                <a:cs typeface="Arial" panose="020B0604020202020204" pitchFamily="34" charset="0"/>
              </a:rPr>
              <a:t> </a:t>
            </a:r>
            <a:r>
              <a:rPr lang="ru-RU" sz="1200" b="1" baseline="0" dirty="0">
                <a:solidFill>
                  <a:schemeClr val="tx2">
                    <a:lumMod val="75000"/>
                  </a:schemeClr>
                </a:solidFill>
                <a:latin typeface="Arial" panose="020B0604020202020204" pitchFamily="34" charset="0"/>
                <a:cs typeface="Arial" panose="020B0604020202020204" pitchFamily="34" charset="0"/>
              </a:rPr>
              <a:t>Содружества Независимых Государств</a:t>
            </a:r>
            <a:br>
              <a:rPr lang="ru-RU" sz="1200" b="1" baseline="0" dirty="0">
                <a:solidFill>
                  <a:schemeClr val="tx2">
                    <a:lumMod val="75000"/>
                  </a:schemeClr>
                </a:solidFill>
                <a:latin typeface="Arial" panose="020B0604020202020204" pitchFamily="34" charset="0"/>
                <a:cs typeface="Arial" panose="020B0604020202020204" pitchFamily="34" charset="0"/>
              </a:rPr>
            </a:br>
            <a:r>
              <a:rPr lang="ru-RU" sz="1200" b="1" baseline="0" dirty="0">
                <a:solidFill>
                  <a:schemeClr val="tx2">
                    <a:lumMod val="75000"/>
                  </a:schemeClr>
                </a:solidFill>
                <a:latin typeface="Arial" panose="020B0604020202020204" pitchFamily="34" charset="0"/>
                <a:cs typeface="Arial" panose="020B0604020202020204" pitchFamily="34" charset="0"/>
              </a:rPr>
              <a:t>(Статкомитет СНГ)</a:t>
            </a:r>
            <a:endParaRPr lang="ru-RU" sz="1200" baseline="0" dirty="0">
              <a:solidFill>
                <a:schemeClr val="tx2">
                  <a:lumMod val="75000"/>
                </a:schemeClr>
              </a:solidFill>
            </a:endParaRPr>
          </a:p>
        </p:txBody>
      </p:sp>
      <p:pic>
        <p:nvPicPr>
          <p:cNvPr id="2050" name="Picture 2" descr="C:\Users\Admin\Desktop\изображения для правки\эмблема финал.pn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291291" y="1824600"/>
            <a:ext cx="2664298" cy="2573843"/>
          </a:xfrm>
          <a:prstGeom prst="rect">
            <a:avLst/>
          </a:prstGeom>
          <a:noFill/>
          <a:extLst>
            <a:ext uri="{909E8E84-426E-40DD-AFC4-6F175D3DCCD1}">
              <a14:hiddenFill xmlns:a14="http://schemas.microsoft.com/office/drawing/2010/main">
                <a:solidFill>
                  <a:srgbClr val="FFFFFF"/>
                </a:solidFill>
              </a14:hiddenFill>
            </a:ext>
          </a:extLst>
        </p:spPr>
      </p:pic>
      <p:sp>
        <p:nvSpPr>
          <p:cNvPr id="3" name="Текст 2"/>
          <p:cNvSpPr>
            <a:spLocks noGrp="1"/>
          </p:cNvSpPr>
          <p:nvPr>
            <p:ph type="body" idx="1"/>
          </p:nvPr>
        </p:nvSpPr>
        <p:spPr>
          <a:xfrm>
            <a:off x="2879812" y="3435846"/>
            <a:ext cx="3384376" cy="504057"/>
          </a:xfrm>
          <a:prstGeom prst="rect">
            <a:avLst/>
          </a:prstGeom>
        </p:spPr>
        <p:txBody>
          <a:bodyPr vert="horz" lIns="91440" tIns="45720" rIns="91440" bIns="45720" rtlCol="0">
            <a:normAutofit/>
          </a:bodyPr>
          <a:lstStyle/>
          <a:p>
            <a:pPr lvl="4"/>
            <a:r>
              <a:rPr lang="ru-RU" dirty="0"/>
              <a:t>И.О. Фамилия</a:t>
            </a:r>
          </a:p>
          <a:p>
            <a:pPr lvl="4"/>
            <a:r>
              <a:rPr lang="ru-RU" dirty="0"/>
              <a:t>должность</a:t>
            </a:r>
          </a:p>
        </p:txBody>
      </p:sp>
      <p:sp>
        <p:nvSpPr>
          <p:cNvPr id="2" name="Заголовок 1"/>
          <p:cNvSpPr>
            <a:spLocks noGrp="1"/>
          </p:cNvSpPr>
          <p:nvPr>
            <p:ph type="title"/>
          </p:nvPr>
        </p:nvSpPr>
        <p:spPr>
          <a:xfrm>
            <a:off x="395536" y="1709495"/>
            <a:ext cx="8229600" cy="857250"/>
          </a:xfrm>
          <a:prstGeom prst="rect">
            <a:avLst/>
          </a:prstGeom>
        </p:spPr>
        <p:txBody>
          <a:bodyPr vert="horz" lIns="91440" tIns="45720" rIns="91440" bIns="45720" rtlCol="0" anchor="ctr">
            <a:normAutofit/>
          </a:bodyPr>
          <a:lstStyle/>
          <a:p>
            <a:r>
              <a:rPr lang="ru-RU" dirty="0"/>
              <a:t>Название презентации</a:t>
            </a:r>
          </a:p>
        </p:txBody>
      </p:sp>
    </p:spTree>
    <p:extLst>
      <p:ext uri="{BB962C8B-B14F-4D97-AF65-F5344CB8AC3E}">
        <p14:creationId xmlns:p14="http://schemas.microsoft.com/office/powerpoint/2010/main" val="3604115478"/>
      </p:ext>
    </p:extLst>
  </p:cSld>
  <p:clrMap bg1="lt1" tx1="dk1" bg2="lt2" tx2="dk2" accent1="accent1" accent2="accent2" accent3="accent3" accent4="accent4" accent5="accent5" accent6="accent6" hlink="hlink" folHlink="folHlink"/>
  <p:sldLayoutIdLst>
    <p:sldLayoutId id="2147483656" r:id="rId1"/>
  </p:sldLayoutIdLst>
  <p:hf hdr="0" ftr="0" dt="0"/>
  <p:txStyles>
    <p:titleStyle>
      <a:lvl1pPr algn="ctr" defTabSz="914400" rtl="0" eaLnBrk="1" latinLnBrk="0" hangingPunct="1">
        <a:spcBef>
          <a:spcPct val="0"/>
        </a:spcBef>
        <a:buNone/>
        <a:defRPr sz="3000" b="1" i="0" kern="1200" baseline="0">
          <a:solidFill>
            <a:schemeClr val="tx2">
              <a:lumMod val="75000"/>
            </a:schemeClr>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0" indent="0" algn="ctr" defTabSz="914400" rtl="0" eaLnBrk="1" latinLnBrk="0" hangingPunct="1">
        <a:spcBef>
          <a:spcPts val="0"/>
        </a:spcBef>
        <a:buFont typeface="Arial" panose="020B0604020202020204" pitchFamily="34" charset="0"/>
        <a:buNone/>
        <a:defRPr sz="1600" b="1" i="1" kern="1200" baseline="0">
          <a:solidFill>
            <a:schemeClr val="tx2">
              <a:lumMod val="75000"/>
            </a:schemeClr>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Box 6"/>
          <p:cNvSpPr txBox="1"/>
          <p:nvPr/>
        </p:nvSpPr>
        <p:spPr>
          <a:xfrm>
            <a:off x="2485933" y="1794729"/>
            <a:ext cx="4176464"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u-RU" sz="2800" b="1" i="1" dirty="0">
                <a:solidFill>
                  <a:schemeClr val="tx2">
                    <a:lumMod val="75000"/>
                  </a:schemeClr>
                </a:solidFill>
                <a:latin typeface="Arial" panose="020B0604020202020204" pitchFamily="34" charset="0"/>
                <a:cs typeface="Arial" panose="020B0604020202020204" pitchFamily="34" charset="0"/>
              </a:rPr>
              <a:t>Спасибо за внимание</a:t>
            </a:r>
          </a:p>
          <a:p>
            <a:endParaRPr lang="ru-RU"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6093" y="3363838"/>
            <a:ext cx="1436145" cy="143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602057" y="2859782"/>
            <a:ext cx="1944216" cy="584775"/>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0" dirty="0">
                <a:solidFill>
                  <a:schemeClr val="tx2">
                    <a:lumMod val="75000"/>
                  </a:schemeClr>
                </a:solidFill>
                <a:latin typeface="Arial" panose="020B0604020202020204" pitchFamily="34" charset="0"/>
                <a:ea typeface="Calibri"/>
                <a:cs typeface="Arial" panose="020B0604020202020204" pitchFamily="34" charset="0"/>
              </a:rPr>
              <a:t>www.</a:t>
            </a:r>
            <a:r>
              <a:rPr lang="de-DE" sz="1400" b="1" kern="0" dirty="0">
                <a:solidFill>
                  <a:schemeClr val="tx2">
                    <a:lumMod val="75000"/>
                  </a:schemeClr>
                </a:solidFill>
                <a:latin typeface="Arial" panose="020B0604020202020204" pitchFamily="34" charset="0"/>
                <a:ea typeface="Calibri"/>
                <a:cs typeface="Arial" panose="020B0604020202020204" pitchFamily="34" charset="0"/>
              </a:rPr>
              <a:t>new.cisstat.org</a:t>
            </a:r>
            <a:endParaRPr lang="ru-RU" sz="1400" b="1" kern="0" dirty="0">
              <a:solidFill>
                <a:schemeClr val="tx2">
                  <a:lumMod val="75000"/>
                </a:schemeClr>
              </a:solidFill>
              <a:latin typeface="Arial" panose="020B0604020202020204" pitchFamily="34" charset="0"/>
              <a:ea typeface="Calibri"/>
              <a:cs typeface="Arial" panose="020B0604020202020204" pitchFamily="34" charset="0"/>
            </a:endParaRPr>
          </a:p>
          <a:p>
            <a:endParaRPr lang="ru-RU" dirty="0"/>
          </a:p>
        </p:txBody>
      </p:sp>
      <p:pic>
        <p:nvPicPr>
          <p:cNvPr id="10" name="Picture 3" descr="C:\Users\Admin\Desktop\изображения для правки\лого снг.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552" y="-446344"/>
            <a:ext cx="1712626" cy="160130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Admin\Desktop\изображения для правки\лого статкома.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68" y="-403992"/>
            <a:ext cx="1622033" cy="151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405953"/>
      </p:ext>
    </p:extLst>
  </p:cSld>
  <p:clrMap bg1="lt1" tx1="dk1" bg2="lt2" tx2="dk2" accent1="accent1" accent2="accent2" accent3="accent3" accent4="accent4" accent5="accent5" accent6="accent6" hlink="hlink" folHlink="folHlink"/>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685800" y="1275606"/>
            <a:ext cx="7772400" cy="1477328"/>
          </a:xfrm>
          <a:prstGeom prst="rect">
            <a:avLst/>
          </a:prstGeom>
        </p:spPr>
        <p:txBody>
          <a:bodyPr wrap="square">
            <a:spAutoFit/>
          </a:bodyPr>
          <a:lstStyle/>
          <a:p>
            <a:r>
              <a:rPr lang="ru-RU" dirty="0">
                <a:ea typeface="Yu Gothic UI Semilight" panose="020B0400000000000000" pitchFamily="34" charset="-128"/>
                <a:cs typeface="Arial" panose="020B0604020202020204" pitchFamily="34" charset="0"/>
              </a:rPr>
              <a:t>Статистика СНГ – от вопросников</a:t>
            </a:r>
            <a:br>
              <a:rPr lang="ru-RU" dirty="0">
                <a:ea typeface="Yu Gothic UI Semilight" panose="020B0400000000000000" pitchFamily="34" charset="-128"/>
                <a:cs typeface="Arial" panose="020B0604020202020204" pitchFamily="34" charset="0"/>
              </a:rPr>
            </a:br>
            <a:r>
              <a:rPr lang="ru-RU" dirty="0">
                <a:ea typeface="Yu Gothic UI Semilight" panose="020B0400000000000000" pitchFamily="34" charset="-128"/>
                <a:cs typeface="Arial" panose="020B0604020202020204" pitchFamily="34" charset="0"/>
              </a:rPr>
              <a:t>к цифровой парадигме взаимодействия</a:t>
            </a:r>
            <a:endParaRPr lang="ru-RU" sz="30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p:txBody>
      </p:sp>
      <p:sp>
        <p:nvSpPr>
          <p:cNvPr id="6" name="Объект 2"/>
          <p:cNvSpPr txBox="1">
            <a:spLocks/>
          </p:cNvSpPr>
          <p:nvPr/>
        </p:nvSpPr>
        <p:spPr>
          <a:xfrm>
            <a:off x="899592" y="3147814"/>
            <a:ext cx="7560840" cy="180020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anose="020B0604020202020204" pitchFamily="34" charset="0"/>
              <a:buNone/>
              <a:defRPr sz="1600" b="1" i="1" kern="1200" baseline="0">
                <a:solidFill>
                  <a:schemeClr val="tx1">
                    <a:tint val="75000"/>
                  </a:schemeClr>
                </a:solidFill>
                <a:latin typeface="Arial" panose="020B0604020202020204" pitchFamily="34" charset="0"/>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ts val="0"/>
              </a:spcBef>
            </a:pPr>
            <a:r>
              <a:rPr lang="ru-RU" sz="1600" b="1" i="1" dirty="0" smtClean="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Е.В. Пряхина</a:t>
            </a:r>
            <a:br>
              <a:rPr lang="ru-RU" sz="1600" b="1" i="1" dirty="0" smtClean="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br>
            <a:r>
              <a:rPr lang="ru-RU" sz="1050" i="1" dirty="0" smtClean="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Начальник Управления информационных статистических ресурсов и технологий Статкомитета СНГ</a:t>
            </a:r>
          </a:p>
          <a:p>
            <a:pPr>
              <a:spcBef>
                <a:spcPts val="0"/>
              </a:spcBef>
            </a:pPr>
            <a:r>
              <a:rPr lang="ru-RU" sz="1600" b="1" i="1" dirty="0" smtClean="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Н.А. Ермакова</a:t>
            </a:r>
          </a:p>
          <a:p>
            <a:pPr>
              <a:spcBef>
                <a:spcPts val="0"/>
              </a:spcBef>
            </a:pPr>
            <a:r>
              <a:rPr lang="ru-RU" sz="1050" i="1" dirty="0" smtClean="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Начальник отдела сопровождения и развития информационных технологий</a:t>
            </a:r>
          </a:p>
          <a:p>
            <a:pPr>
              <a:spcBef>
                <a:spcPts val="0"/>
              </a:spcBef>
            </a:pPr>
            <a:endParaRPr lang="ru-RU" sz="1200" b="1" i="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endParaRP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Международный форум</a:t>
            </a: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«Цифровая трансформация национальных статистических систем»</a:t>
            </a: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06-07 ноября 2025 г.</a:t>
            </a:r>
          </a:p>
          <a:p>
            <a:pPr>
              <a:spcBef>
                <a:spcPts val="0"/>
              </a:spcBef>
            </a:pPr>
            <a:r>
              <a:rPr lang="ru-RU" sz="1100" b="1" dirty="0">
                <a:solidFill>
                  <a:schemeClr val="tx2">
                    <a:lumMod val="75000"/>
                  </a:schemeClr>
                </a:solidFill>
                <a:latin typeface="Arial" panose="020B0604020202020204" pitchFamily="34" charset="0"/>
                <a:ea typeface="Yu Gothic UI Semilight" panose="020B0400000000000000" pitchFamily="34" charset="-128"/>
                <a:cs typeface="Arial" panose="020B0604020202020204" pitchFamily="34" charset="0"/>
              </a:rPr>
              <a:t>г. Астана, Республика Казахстан</a:t>
            </a:r>
          </a:p>
        </p:txBody>
      </p:sp>
    </p:spTree>
    <p:extLst>
      <p:ext uri="{BB962C8B-B14F-4D97-AF65-F5344CB8AC3E}">
        <p14:creationId xmlns:p14="http://schemas.microsoft.com/office/powerpoint/2010/main" val="3363376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560840" cy="546667"/>
          </a:xfrm>
        </p:spPr>
        <p:txBody>
          <a:bodyPr>
            <a:noAutofit/>
          </a:bodyPr>
          <a:lstStyle/>
          <a:p>
            <a:pPr algn="l"/>
            <a:r>
              <a:rPr lang="ru-RU" dirty="0">
                <a:cs typeface="Arial" panose="020B0604020202020204" pitchFamily="34" charset="0"/>
              </a:rPr>
              <a:t>Перспективные схемы «машина-машина»: </a:t>
            </a:r>
            <a:r>
              <a:rPr lang="ru-RU" dirty="0" smtClean="0">
                <a:cs typeface="Arial" panose="020B0604020202020204" pitchFamily="34" charset="0"/>
              </a:rPr>
              <a:t>А</a:t>
            </a:r>
            <a:r>
              <a:rPr lang="ru-RU" dirty="0" smtClean="0"/>
              <a:t>пробация </a:t>
            </a:r>
            <a:r>
              <a:rPr lang="ru-RU" dirty="0"/>
              <a:t>автоматизированного сбора </a:t>
            </a:r>
            <a:r>
              <a:rPr lang="ru-RU" dirty="0" smtClean="0"/>
              <a:t>ЦУР в формате </a:t>
            </a:r>
            <a:r>
              <a:rPr lang="en-US" dirty="0" smtClean="0"/>
              <a:t>SDMX</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aphicFrame>
        <p:nvGraphicFramePr>
          <p:cNvPr id="3" name="Схема 2"/>
          <p:cNvGraphicFramePr/>
          <p:nvPr>
            <p:extLst>
              <p:ext uri="{D42A27DB-BD31-4B8C-83A1-F6EECF244321}">
                <p14:modId xmlns:p14="http://schemas.microsoft.com/office/powerpoint/2010/main" val="2181723507"/>
              </p:ext>
            </p:extLst>
          </p:nvPr>
        </p:nvGraphicFramePr>
        <p:xfrm>
          <a:off x="1115616" y="627534"/>
          <a:ext cx="6768752"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5148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16004" y="0"/>
            <a:ext cx="7504468" cy="546667"/>
          </a:xfrm>
        </p:spPr>
        <p:txBody>
          <a:bodyPr>
            <a:noAutofit/>
          </a:bodyPr>
          <a:lstStyle/>
          <a:p>
            <a:pPr algn="l"/>
            <a:r>
              <a:rPr lang="ru-RU" dirty="0">
                <a:cs typeface="Arial" panose="020B0604020202020204" pitchFamily="34" charset="0"/>
              </a:rPr>
              <a:t>Перспективные схемы «машина-машина»: </a:t>
            </a:r>
            <a:r>
              <a:rPr lang="en-US" dirty="0"/>
              <a:t>C</a:t>
            </a:r>
            <a:r>
              <a:rPr lang="ru-RU" dirty="0" err="1" smtClean="0"/>
              <a:t>опоставление</a:t>
            </a:r>
            <a:r>
              <a:rPr lang="ru-RU" dirty="0" smtClean="0"/>
              <a:t> </a:t>
            </a:r>
            <a:r>
              <a:rPr lang="ru-RU" dirty="0" smtClean="0"/>
              <a:t>НСИ</a:t>
            </a:r>
            <a:endParaRPr lang="ru-RU" i="1" dirty="0"/>
          </a:p>
        </p:txBody>
      </p:sp>
      <p:sp>
        <p:nvSpPr>
          <p:cNvPr id="81" name="object 4"/>
          <p:cNvSpPr/>
          <p:nvPr/>
        </p:nvSpPr>
        <p:spPr>
          <a:xfrm>
            <a:off x="4644008" y="2499742"/>
            <a:ext cx="504056" cy="561835"/>
          </a:xfrm>
          <a:custGeom>
            <a:avLst/>
            <a:gdLst/>
            <a:ahLst/>
            <a:cxnLst/>
            <a:rect l="l" t="t" r="r" b="b"/>
            <a:pathLst>
              <a:path w="409575" h="533400">
                <a:moveTo>
                  <a:pt x="409575" y="0"/>
                </a:moveTo>
                <a:lnTo>
                  <a:pt x="204850" y="0"/>
                </a:lnTo>
                <a:lnTo>
                  <a:pt x="0" y="266700"/>
                </a:lnTo>
                <a:lnTo>
                  <a:pt x="204850" y="533400"/>
                </a:lnTo>
                <a:lnTo>
                  <a:pt x="409575" y="533400"/>
                </a:lnTo>
                <a:lnTo>
                  <a:pt x="204850" y="266700"/>
                </a:lnTo>
                <a:lnTo>
                  <a:pt x="409575" y="0"/>
                </a:lnTo>
                <a:close/>
              </a:path>
            </a:pathLst>
          </a:custGeom>
          <a:solidFill>
            <a:srgbClr val="F69B16"/>
          </a:solidFill>
        </p:spPr>
        <p:txBody>
          <a:bodyPr wrap="square" lIns="0" tIns="0" rIns="0" bIns="0" rtlCol="0"/>
          <a:lstStyle/>
          <a:p>
            <a:endParaRPr sz="1000">
              <a:latin typeface="Arial" panose="020B0604020202020204" pitchFamily="34" charset="0"/>
              <a:cs typeface="Arial" panose="020B0604020202020204" pitchFamily="34" charset="0"/>
            </a:endParaRPr>
          </a:p>
        </p:txBody>
      </p:sp>
      <p:grpSp>
        <p:nvGrpSpPr>
          <p:cNvPr id="2" name="Группа 1"/>
          <p:cNvGrpSpPr/>
          <p:nvPr/>
        </p:nvGrpSpPr>
        <p:grpSpPr>
          <a:xfrm>
            <a:off x="2480837" y="750012"/>
            <a:ext cx="4467427" cy="741618"/>
            <a:chOff x="326782" y="803616"/>
            <a:chExt cx="2615166" cy="621021"/>
          </a:xfrm>
        </p:grpSpPr>
        <p:sp>
          <p:nvSpPr>
            <p:cNvPr id="82" name="object 5"/>
            <p:cNvSpPr/>
            <p:nvPr/>
          </p:nvSpPr>
          <p:spPr>
            <a:xfrm>
              <a:off x="326783" y="803616"/>
              <a:ext cx="2615165" cy="621021"/>
            </a:xfrm>
            <a:prstGeom prst="rect">
              <a:avLst/>
            </a:prstGeom>
            <a:blipFill>
              <a:blip r:embed="rId3"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4" name="object 7"/>
            <p:cNvSpPr txBox="1"/>
            <p:nvPr/>
          </p:nvSpPr>
          <p:spPr>
            <a:xfrm>
              <a:off x="326782" y="835258"/>
              <a:ext cx="2530861" cy="511107"/>
            </a:xfrm>
            <a:prstGeom prst="rect">
              <a:avLst/>
            </a:prstGeom>
            <a:solidFill>
              <a:srgbClr val="FFFFFF"/>
            </a:solidFill>
            <a:ln w="9525">
              <a:solidFill>
                <a:srgbClr val="2874B0"/>
              </a:solidFill>
            </a:ln>
          </p:spPr>
          <p:txBody>
            <a:bodyPr vert="horz" wrap="square" lIns="0" tIns="0" rIns="0" bIns="0" rtlCol="0">
              <a:spAutoFit/>
            </a:bodyPr>
            <a:lstStyle/>
            <a:p>
              <a:pPr marL="85090" marR="362585">
                <a:lnSpc>
                  <a:spcPct val="102800"/>
                </a:lnSpc>
              </a:pPr>
              <a:r>
                <a:rPr sz="1100" dirty="0">
                  <a:solidFill>
                    <a:srgbClr val="17375E"/>
                  </a:solidFill>
                  <a:latin typeface="Arial" panose="020B0604020202020204" pitchFamily="34" charset="0"/>
                  <a:cs typeface="Arial" panose="020B0604020202020204" pitchFamily="34" charset="0"/>
                </a:rPr>
                <a:t>Статистическая система состоит из двух слоев:</a:t>
              </a:r>
            </a:p>
            <a:p>
              <a:pPr marL="370840" indent="-285750">
                <a:lnSpc>
                  <a:spcPts val="1650"/>
                </a:lnSpc>
                <a:buFont typeface="Arial"/>
                <a:buChar char="•"/>
                <a:tabLst>
                  <a:tab pos="371475" algn="l"/>
                </a:tabLst>
              </a:pPr>
              <a:r>
                <a:rPr lang="ru-RU" sz="1100" dirty="0">
                  <a:solidFill>
                    <a:srgbClr val="17375E"/>
                  </a:solidFill>
                  <a:latin typeface="Arial" panose="020B0604020202020204" pitchFamily="34" charset="0"/>
                  <a:cs typeface="Arial" panose="020B0604020202020204" pitchFamily="34" charset="0"/>
                </a:rPr>
                <a:t>Слой данных</a:t>
              </a:r>
            </a:p>
            <a:p>
              <a:pPr marL="370840" indent="-285750">
                <a:lnSpc>
                  <a:spcPts val="1650"/>
                </a:lnSpc>
                <a:buFont typeface="Arial"/>
                <a:buChar char="•"/>
                <a:tabLst>
                  <a:tab pos="371475" algn="l"/>
                </a:tabLst>
              </a:pPr>
              <a:r>
                <a:rPr sz="1100" dirty="0" smtClean="0">
                  <a:solidFill>
                    <a:srgbClr val="17375E"/>
                  </a:solidFill>
                  <a:latin typeface="Arial" panose="020B0604020202020204" pitchFamily="34" charset="0"/>
                  <a:cs typeface="Arial" panose="020B0604020202020204" pitchFamily="34" charset="0"/>
                </a:rPr>
                <a:t>С</a:t>
              </a:r>
              <a:r>
                <a:rPr lang="ru-RU" sz="1100" dirty="0" err="1" smtClean="0">
                  <a:solidFill>
                    <a:srgbClr val="17375E"/>
                  </a:solidFill>
                  <a:latin typeface="Arial" panose="020B0604020202020204" pitchFamily="34" charset="0"/>
                  <a:cs typeface="Arial" panose="020B0604020202020204" pitchFamily="34" charset="0"/>
                </a:rPr>
                <a:t>лой</a:t>
              </a:r>
              <a:r>
                <a:rPr lang="ru-RU" sz="1100" dirty="0" smtClean="0">
                  <a:solidFill>
                    <a:srgbClr val="17375E"/>
                  </a:solidFill>
                  <a:latin typeface="Arial" panose="020B0604020202020204" pitchFamily="34" charset="0"/>
                  <a:cs typeface="Arial" panose="020B0604020202020204" pitchFamily="34" charset="0"/>
                </a:rPr>
                <a:t> метаданных </a:t>
              </a:r>
              <a:r>
                <a:rPr sz="1100" dirty="0" smtClean="0">
                  <a:solidFill>
                    <a:srgbClr val="17375E"/>
                  </a:solidFill>
                  <a:latin typeface="Arial" panose="020B0604020202020204" pitchFamily="34" charset="0"/>
                  <a:cs typeface="Arial" panose="020B0604020202020204" pitchFamily="34" charset="0"/>
                </a:rPr>
                <a:t>(</a:t>
              </a:r>
              <a:r>
                <a:rPr lang="ru-RU" sz="1100" dirty="0" smtClean="0">
                  <a:solidFill>
                    <a:srgbClr val="17375E"/>
                  </a:solidFill>
                  <a:latin typeface="Arial" panose="020B0604020202020204" pitchFamily="34" charset="0"/>
                  <a:cs typeface="Arial" panose="020B0604020202020204" pitchFamily="34" charset="0"/>
                </a:rPr>
                <a:t>семантический слой - НСИ</a:t>
              </a:r>
              <a:r>
                <a:rPr sz="1100" dirty="0" smtClean="0">
                  <a:solidFill>
                    <a:srgbClr val="17375E"/>
                  </a:solidFill>
                  <a:latin typeface="Arial" panose="020B0604020202020204" pitchFamily="34" charset="0"/>
                  <a:cs typeface="Arial" panose="020B0604020202020204" pitchFamily="34" charset="0"/>
                </a:rPr>
                <a:t>)</a:t>
              </a:r>
              <a:endParaRPr sz="1100" dirty="0">
                <a:solidFill>
                  <a:srgbClr val="17375E"/>
                </a:solidFill>
                <a:latin typeface="Arial" panose="020B0604020202020204" pitchFamily="34" charset="0"/>
                <a:cs typeface="Arial" panose="020B0604020202020204" pitchFamily="34" charset="0"/>
              </a:endParaRPr>
            </a:p>
          </p:txBody>
        </p:sp>
      </p:grpSp>
      <p:grpSp>
        <p:nvGrpSpPr>
          <p:cNvPr id="11" name="Группа 10"/>
          <p:cNvGrpSpPr/>
          <p:nvPr/>
        </p:nvGrpSpPr>
        <p:grpSpPr>
          <a:xfrm>
            <a:off x="5360683" y="1923679"/>
            <a:ext cx="3315773" cy="1689683"/>
            <a:chOff x="5360683" y="2093597"/>
            <a:chExt cx="3315773" cy="1964577"/>
          </a:xfrm>
        </p:grpSpPr>
        <p:sp>
          <p:nvSpPr>
            <p:cNvPr id="32" name="object 9">
              <a:extLst>
                <a:ext uri="{FF2B5EF4-FFF2-40B4-BE49-F238E27FC236}">
                  <a16:creationId xmlns="" xmlns:a16="http://schemas.microsoft.com/office/drawing/2014/main" id="{C833902F-6BBA-417C-B7AB-9CD5E2331475}"/>
                </a:ext>
              </a:extLst>
            </p:cNvPr>
            <p:cNvSpPr/>
            <p:nvPr/>
          </p:nvSpPr>
          <p:spPr>
            <a:xfrm>
              <a:off x="5360683" y="2093597"/>
              <a:ext cx="3315773" cy="1964577"/>
            </a:xfrm>
            <a:prstGeom prst="rect">
              <a:avLst/>
            </a:prstGeom>
            <a:blipFill>
              <a:blip r:embed="rId4" cstate="print">
                <a:biLevel thresh="25000"/>
              </a:blip>
              <a:stretch>
                <a:fillRect/>
              </a:stretch>
            </a:blipFill>
          </p:spPr>
          <p:txBody>
            <a:bodyPr wrap="square" lIns="0" tIns="0" rIns="0" bIns="0" rtlCol="0"/>
            <a:lstStyle/>
            <a:p>
              <a:endParaRPr/>
            </a:p>
          </p:txBody>
        </p:sp>
        <p:sp>
          <p:nvSpPr>
            <p:cNvPr id="138" name="object 25"/>
            <p:cNvSpPr/>
            <p:nvPr/>
          </p:nvSpPr>
          <p:spPr>
            <a:xfrm>
              <a:off x="5436096" y="2145199"/>
              <a:ext cx="3096344" cy="1770222"/>
            </a:xfrm>
            <a:custGeom>
              <a:avLst/>
              <a:gdLst/>
              <a:ahLst/>
              <a:cxnLst/>
              <a:rect l="l" t="t" r="r" b="b"/>
              <a:pathLst>
                <a:path w="3924300" h="2724150">
                  <a:moveTo>
                    <a:pt x="0" y="2724150"/>
                  </a:moveTo>
                  <a:lnTo>
                    <a:pt x="3924300" y="2724150"/>
                  </a:lnTo>
                  <a:lnTo>
                    <a:pt x="3924300" y="0"/>
                  </a:lnTo>
                  <a:lnTo>
                    <a:pt x="0" y="0"/>
                  </a:lnTo>
                  <a:lnTo>
                    <a:pt x="0" y="2724150"/>
                  </a:lnTo>
                  <a:close/>
                </a:path>
              </a:pathLst>
            </a:custGeom>
            <a:solidFill>
              <a:schemeClr val="accent2"/>
            </a:solid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139" name="object 26"/>
            <p:cNvSpPr txBox="1"/>
            <p:nvPr/>
          </p:nvSpPr>
          <p:spPr>
            <a:xfrm>
              <a:off x="5724128" y="2427734"/>
              <a:ext cx="2520280" cy="1015663"/>
            </a:xfrm>
            <a:prstGeom prst="rect">
              <a:avLst/>
            </a:prstGeom>
          </p:spPr>
          <p:txBody>
            <a:bodyPr vert="horz" wrap="square" lIns="0" tIns="0" rIns="0" bIns="0" rtlCol="0">
              <a:spAutoFit/>
            </a:bodyPr>
            <a:lstStyle/>
            <a:p>
              <a:pPr marL="360000" indent="-342900">
                <a:lnSpc>
                  <a:spcPct val="100000"/>
                </a:lnSpc>
                <a:spcBef>
                  <a:spcPts val="1210"/>
                </a:spcBef>
                <a:buClr>
                  <a:srgbClr val="FFFFFF"/>
                </a:buClr>
                <a:buFont typeface="Arial"/>
                <a:buChar char="•"/>
                <a:tabLst>
                  <a:tab pos="448945" algn="l"/>
                </a:tabLst>
              </a:pPr>
              <a:r>
                <a:rPr lang="ru-RU" sz="1400" spc="-10" dirty="0">
                  <a:solidFill>
                    <a:srgbClr val="FFFFFF"/>
                  </a:solidFill>
                  <a:latin typeface="Arial" panose="020B0604020202020204" pitchFamily="34" charset="0"/>
                  <a:cs typeface="Arial" panose="020B0604020202020204" pitchFamily="34" charset="0"/>
                </a:rPr>
                <a:t>сопоставления кодов  </a:t>
              </a:r>
              <a:r>
                <a:rPr lang="ru-RU" sz="1400" spc="-10" dirty="0" smtClean="0">
                  <a:solidFill>
                    <a:srgbClr val="FFFFFF"/>
                  </a:solidFill>
                  <a:latin typeface="Arial" panose="020B0604020202020204" pitchFamily="34" charset="0"/>
                  <a:cs typeface="Arial" panose="020B0604020202020204" pitchFamily="34" charset="0"/>
                </a:rPr>
                <a:t>НСИ</a:t>
              </a:r>
              <a:endParaRPr lang="ru-RU" sz="1400" spc="-10" dirty="0">
                <a:solidFill>
                  <a:srgbClr val="FFFFFF"/>
                </a:solidFill>
                <a:latin typeface="Arial" panose="020B0604020202020204" pitchFamily="34" charset="0"/>
                <a:cs typeface="Arial" panose="020B0604020202020204" pitchFamily="34" charset="0"/>
              </a:endParaRPr>
            </a:p>
            <a:p>
              <a:pPr marL="360000" indent="-342900">
                <a:lnSpc>
                  <a:spcPct val="100000"/>
                </a:lnSpc>
                <a:spcBef>
                  <a:spcPts val="1210"/>
                </a:spcBef>
                <a:buClr>
                  <a:srgbClr val="FFFFFF"/>
                </a:buClr>
                <a:buFont typeface="Arial"/>
                <a:buChar char="•"/>
                <a:tabLst>
                  <a:tab pos="448945" algn="l"/>
                </a:tabLst>
              </a:pPr>
              <a:r>
                <a:rPr lang="ru-RU" sz="1400" spc="-10" dirty="0">
                  <a:solidFill>
                    <a:srgbClr val="FFFFFF"/>
                  </a:solidFill>
                  <a:latin typeface="Arial" panose="020B0604020202020204" pitchFamily="34" charset="0"/>
                  <a:cs typeface="Arial" panose="020B0604020202020204" pitchFamily="34" charset="0"/>
                </a:rPr>
                <a:t>составление таблиц перекодировок</a:t>
              </a:r>
              <a:endParaRPr lang="ru-RU" sz="1400" dirty="0">
                <a:latin typeface="Arial" panose="020B0604020202020204" pitchFamily="34" charset="0"/>
                <a:cs typeface="Arial" panose="020B0604020202020204" pitchFamily="34" charset="0"/>
              </a:endParaRPr>
            </a:p>
          </p:txBody>
        </p:sp>
      </p:grpSp>
      <p:grpSp>
        <p:nvGrpSpPr>
          <p:cNvPr id="10" name="Группа 9"/>
          <p:cNvGrpSpPr/>
          <p:nvPr/>
        </p:nvGrpSpPr>
        <p:grpSpPr>
          <a:xfrm>
            <a:off x="330133" y="2355726"/>
            <a:ext cx="4097851" cy="2231559"/>
            <a:chOff x="330133" y="2533748"/>
            <a:chExt cx="4097851" cy="2231559"/>
          </a:xfrm>
        </p:grpSpPr>
        <p:sp>
          <p:nvSpPr>
            <p:cNvPr id="80" name="object 3"/>
            <p:cNvSpPr/>
            <p:nvPr/>
          </p:nvSpPr>
          <p:spPr>
            <a:xfrm>
              <a:off x="330133" y="3371420"/>
              <a:ext cx="1970206" cy="1393887"/>
            </a:xfrm>
            <a:prstGeom prst="rect">
              <a:avLst/>
            </a:prstGeom>
            <a:blipFill>
              <a:blip r:embed="rId5"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5" name="object 8"/>
            <p:cNvSpPr txBox="1"/>
            <p:nvPr/>
          </p:nvSpPr>
          <p:spPr>
            <a:xfrm>
              <a:off x="3270077" y="2571750"/>
              <a:ext cx="1157907" cy="705851"/>
            </a:xfrm>
            <a:prstGeom prst="rect">
              <a:avLst/>
            </a:prstGeom>
            <a:solidFill>
              <a:srgbClr val="2874B0"/>
            </a:solidFill>
          </p:spPr>
          <p:txBody>
            <a:bodyPr vert="horz" wrap="square" lIns="0" tIns="0" rIns="0" bIns="0" rtlCol="0" anchor="ctr">
              <a:noAutofit/>
            </a:bodyPr>
            <a:lstStyle/>
            <a:p>
              <a:pPr algn="ctr">
                <a:lnSpc>
                  <a:spcPct val="100000"/>
                </a:lnSpc>
              </a:pPr>
              <a:r>
                <a:rPr sz="1600" b="1" dirty="0" smtClean="0">
                  <a:solidFill>
                    <a:srgbClr val="F4F5F7"/>
                  </a:solidFill>
                  <a:latin typeface="Arial" panose="020B0604020202020204" pitchFamily="34" charset="0"/>
                  <a:cs typeface="Arial" panose="020B0604020202020204" pitchFamily="34" charset="0"/>
                </a:rPr>
                <a:t>API</a:t>
              </a:r>
              <a:endParaRPr lang="ru-RU" sz="1600" b="1" dirty="0" smtClean="0">
                <a:solidFill>
                  <a:srgbClr val="F4F5F7"/>
                </a:solidFill>
                <a:latin typeface="Arial" panose="020B0604020202020204" pitchFamily="34" charset="0"/>
                <a:cs typeface="Arial" panose="020B0604020202020204" pitchFamily="34" charset="0"/>
              </a:endParaRPr>
            </a:p>
            <a:p>
              <a:pPr algn="ctr">
                <a:lnSpc>
                  <a:spcPct val="100000"/>
                </a:lnSpc>
              </a:pPr>
              <a:r>
                <a:rPr lang="en-US" sz="1200" b="1" dirty="0" smtClean="0">
                  <a:solidFill>
                    <a:srgbClr val="F4F5F7"/>
                  </a:solidFill>
                  <a:latin typeface="Arial" panose="020B0604020202020204" pitchFamily="34" charset="0"/>
                  <a:cs typeface="Arial" panose="020B0604020202020204" pitchFamily="34" charset="0"/>
                </a:rPr>
                <a:t>pull, push</a:t>
              </a:r>
              <a:endParaRPr sz="1100" b="1" dirty="0">
                <a:latin typeface="Arial" panose="020B0604020202020204" pitchFamily="34" charset="0"/>
                <a:cs typeface="Arial" panose="020B0604020202020204" pitchFamily="34" charset="0"/>
              </a:endParaRPr>
            </a:p>
          </p:txBody>
        </p:sp>
        <p:sp>
          <p:nvSpPr>
            <p:cNvPr id="87" name="object 10"/>
            <p:cNvSpPr/>
            <p:nvPr/>
          </p:nvSpPr>
          <p:spPr>
            <a:xfrm>
              <a:off x="330133" y="2533748"/>
              <a:ext cx="1970206" cy="1159339"/>
            </a:xfrm>
            <a:prstGeom prst="rect">
              <a:avLst/>
            </a:prstGeom>
            <a:blipFill>
              <a:blip r:embed="rId6" cstate="print"/>
              <a:stretch>
                <a:fillRect/>
              </a:stretch>
            </a:blipFill>
          </p:spPr>
          <p:txBody>
            <a:bodyPr wrap="square" lIns="0" tIns="0" rIns="0" bIns="0" rtlCol="0"/>
            <a:lstStyle/>
            <a:p>
              <a:endParaRPr sz="1000">
                <a:latin typeface="Arial" panose="020B0604020202020204" pitchFamily="34" charset="0"/>
                <a:cs typeface="Arial" panose="020B0604020202020204" pitchFamily="34" charset="0"/>
              </a:endParaRPr>
            </a:p>
          </p:txBody>
        </p:sp>
        <p:sp>
          <p:nvSpPr>
            <p:cNvPr id="88" name="object 11"/>
            <p:cNvSpPr txBox="1"/>
            <p:nvPr/>
          </p:nvSpPr>
          <p:spPr>
            <a:xfrm>
              <a:off x="864456" y="2876422"/>
              <a:ext cx="903346" cy="153888"/>
            </a:xfrm>
            <a:prstGeom prst="rect">
              <a:avLst/>
            </a:prstGeom>
          </p:spPr>
          <p:txBody>
            <a:bodyPr vert="horz" wrap="square" lIns="0" tIns="0" rIns="0" bIns="0" rtlCol="0">
              <a:spAutoFit/>
            </a:bodyPr>
            <a:lstStyle/>
            <a:p>
              <a:pPr marL="12700">
                <a:lnSpc>
                  <a:spcPct val="100000"/>
                </a:lnSpc>
              </a:pPr>
              <a:r>
                <a:rPr sz="1000" dirty="0">
                  <a:solidFill>
                    <a:srgbClr val="FFFFFF"/>
                  </a:solidFill>
                  <a:latin typeface="Arial" panose="020B0604020202020204" pitchFamily="34" charset="0"/>
                  <a:cs typeface="Arial" panose="020B0604020202020204" pitchFamily="34" charset="0"/>
                </a:rPr>
                <a:t>Метаданные</a:t>
              </a:r>
              <a:endParaRPr sz="1000" dirty="0">
                <a:latin typeface="Arial" panose="020B0604020202020204" pitchFamily="34" charset="0"/>
                <a:cs typeface="Arial" panose="020B0604020202020204" pitchFamily="34" charset="0"/>
              </a:endParaRPr>
            </a:p>
          </p:txBody>
        </p:sp>
        <p:sp>
          <p:nvSpPr>
            <p:cNvPr id="89" name="object 12"/>
            <p:cNvSpPr txBox="1"/>
            <p:nvPr/>
          </p:nvSpPr>
          <p:spPr>
            <a:xfrm>
              <a:off x="976772" y="3791384"/>
              <a:ext cx="560235" cy="153888"/>
            </a:xfrm>
            <a:prstGeom prst="rect">
              <a:avLst/>
            </a:prstGeom>
          </p:spPr>
          <p:txBody>
            <a:bodyPr vert="horz" wrap="square" lIns="0" tIns="0" rIns="0" bIns="0" rtlCol="0">
              <a:spAutoFit/>
            </a:bodyPr>
            <a:lstStyle/>
            <a:p>
              <a:pPr marL="12700">
                <a:lnSpc>
                  <a:spcPct val="100000"/>
                </a:lnSpc>
              </a:pPr>
              <a:r>
                <a:rPr sz="1000" dirty="0">
                  <a:solidFill>
                    <a:srgbClr val="FFFFFF"/>
                  </a:solidFill>
                  <a:latin typeface="Arial" panose="020B0604020202020204" pitchFamily="34" charset="0"/>
                  <a:cs typeface="Arial" panose="020B0604020202020204" pitchFamily="34" charset="0"/>
                </a:rPr>
                <a:t>Данные</a:t>
              </a:r>
              <a:endParaRPr sz="1000">
                <a:latin typeface="Arial" panose="020B0604020202020204" pitchFamily="34" charset="0"/>
                <a:cs typeface="Arial" panose="020B0604020202020204" pitchFamily="34" charset="0"/>
              </a:endParaRPr>
            </a:p>
          </p:txBody>
        </p:sp>
        <p:cxnSp>
          <p:nvCxnSpPr>
            <p:cNvPr id="5" name="Соединительная линия уступом 4"/>
            <p:cNvCxnSpPr>
              <a:endCxn id="85" idx="2"/>
            </p:cNvCxnSpPr>
            <p:nvPr/>
          </p:nvCxnSpPr>
          <p:spPr>
            <a:xfrm flipV="1">
              <a:off x="2136200" y="3277601"/>
              <a:ext cx="1712831" cy="513783"/>
            </a:xfrm>
            <a:prstGeom prst="bentConnector2">
              <a:avLst/>
            </a:prstGeom>
            <a:ln w="28575">
              <a:solidFill>
                <a:srgbClr val="2874B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2195736" y="2996683"/>
              <a:ext cx="1067648"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5400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917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Традиционные схемы сбора данных от НСС</a:t>
            </a:r>
            <a:endParaRPr lang="ru-RU" dirty="0"/>
          </a:p>
        </p:txBody>
      </p:sp>
      <p:grpSp>
        <p:nvGrpSpPr>
          <p:cNvPr id="5" name="Группа 4"/>
          <p:cNvGrpSpPr/>
          <p:nvPr/>
        </p:nvGrpSpPr>
        <p:grpSpPr>
          <a:xfrm>
            <a:off x="6721549" y="1203598"/>
            <a:ext cx="1933679" cy="2520280"/>
            <a:chOff x="3779912" y="1626207"/>
            <a:chExt cx="1666875" cy="2097671"/>
          </a:xfrm>
        </p:grpSpPr>
        <p:sp>
          <p:nvSpPr>
            <p:cNvPr id="40" name="object 18"/>
            <p:cNvSpPr/>
            <p:nvPr/>
          </p:nvSpPr>
          <p:spPr>
            <a:xfrm>
              <a:off x="3779912" y="1971390"/>
              <a:ext cx="1666875" cy="1752488"/>
            </a:xfrm>
            <a:prstGeom prst="rect">
              <a:avLst/>
            </a:prstGeom>
            <a:blipFill>
              <a:blip r:embed="rId3"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41" name="object 19"/>
            <p:cNvSpPr txBox="1"/>
            <p:nvPr/>
          </p:nvSpPr>
          <p:spPr>
            <a:xfrm>
              <a:off x="3816352" y="1626207"/>
              <a:ext cx="1547736" cy="369479"/>
            </a:xfrm>
            <a:prstGeom prst="rect">
              <a:avLst/>
            </a:prstGeom>
          </p:spPr>
          <p:txBody>
            <a:bodyPr vert="horz" wrap="square" lIns="0" tIns="0" rIns="0" bIns="0" rtlCol="0">
              <a:noAutofit/>
            </a:bodyPr>
            <a:lstStyle/>
            <a:p>
              <a:pPr algn="ctr">
                <a:lnSpc>
                  <a:spcPct val="100000"/>
                </a:lnSpc>
              </a:pPr>
              <a:r>
                <a:rPr lang="ru-RU" sz="1200" kern="900" spc="35" dirty="0" smtClean="0">
                  <a:solidFill>
                    <a:schemeClr val="tx1">
                      <a:lumMod val="65000"/>
                      <a:lumOff val="35000"/>
                    </a:schemeClr>
                  </a:solidFill>
                  <a:latin typeface="Arial" panose="020B0604020202020204" pitchFamily="34" charset="0"/>
                  <a:cs typeface="Arial" panose="020B0604020202020204" pitchFamily="34" charset="0"/>
                </a:rPr>
                <a:t>Хранилище </a:t>
              </a:r>
              <a:r>
                <a:rPr lang="ru-RU" sz="1200" kern="900" spc="35" dirty="0" smtClean="0">
                  <a:solidFill>
                    <a:schemeClr val="tx1">
                      <a:lumMod val="65000"/>
                      <a:lumOff val="35000"/>
                    </a:schemeClr>
                  </a:solidFill>
                  <a:latin typeface="Arial" panose="020B0604020202020204" pitchFamily="34" charset="0"/>
                  <a:cs typeface="Arial" panose="020B0604020202020204" pitchFamily="34" charset="0"/>
                </a:rPr>
                <a:t>данных</a:t>
              </a:r>
              <a:endParaRPr lang="ru-RU" sz="1200" kern="900" dirty="0" smtClean="0">
                <a:solidFill>
                  <a:schemeClr val="tx1">
                    <a:lumMod val="65000"/>
                    <a:lumOff val="35000"/>
                  </a:schemeClr>
                </a:solidFill>
                <a:latin typeface="Arial" panose="020B0604020202020204" pitchFamily="34" charset="0"/>
                <a:cs typeface="Arial" panose="020B0604020202020204" pitchFamily="34" charset="0"/>
              </a:endParaRPr>
            </a:p>
            <a:p>
              <a:pPr algn="ctr">
                <a:lnSpc>
                  <a:spcPct val="100000"/>
                </a:lnSpc>
              </a:pPr>
              <a:r>
                <a:rPr lang="ru-RU" sz="1200" kern="900" dirty="0">
                  <a:solidFill>
                    <a:schemeClr val="tx1">
                      <a:lumMod val="65000"/>
                      <a:lumOff val="35000"/>
                    </a:schemeClr>
                  </a:solidFill>
                  <a:latin typeface="Arial" panose="020B0604020202020204" pitchFamily="34" charset="0"/>
                  <a:cs typeface="Arial" panose="020B0604020202020204" pitchFamily="34" charset="0"/>
                </a:rPr>
                <a:t>д</a:t>
              </a:r>
              <a:r>
                <a:rPr lang="ru-RU" sz="1200" kern="900" dirty="0" smtClean="0">
                  <a:solidFill>
                    <a:schemeClr val="tx1">
                      <a:lumMod val="65000"/>
                      <a:lumOff val="35000"/>
                    </a:schemeClr>
                  </a:solidFill>
                  <a:latin typeface="Arial" panose="020B0604020202020204" pitchFamily="34" charset="0"/>
                  <a:cs typeface="Arial" panose="020B0604020202020204" pitchFamily="34" charset="0"/>
                </a:rPr>
                <a:t>ата хаба</a:t>
              </a:r>
              <a:endParaRPr sz="1200" kern="900" dirty="0">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7" name="Группа 6">
            <a:extLst>
              <a:ext uri="{FF2B5EF4-FFF2-40B4-BE49-F238E27FC236}">
                <a16:creationId xmlns="" xmlns:a16="http://schemas.microsoft.com/office/drawing/2014/main" id="{C717D391-301A-4EAF-9F1E-90DC4F89FA9F}"/>
              </a:ext>
            </a:extLst>
          </p:cNvPr>
          <p:cNvGrpSpPr/>
          <p:nvPr/>
        </p:nvGrpSpPr>
        <p:grpSpPr>
          <a:xfrm>
            <a:off x="488772" y="858970"/>
            <a:ext cx="2931100" cy="3649993"/>
            <a:chOff x="291998" y="858970"/>
            <a:chExt cx="2931100" cy="3649993"/>
          </a:xfrm>
        </p:grpSpPr>
        <p:sp>
          <p:nvSpPr>
            <p:cNvPr id="28" name="object 4"/>
            <p:cNvSpPr/>
            <p:nvPr/>
          </p:nvSpPr>
          <p:spPr>
            <a:xfrm>
              <a:off x="291998" y="858970"/>
              <a:ext cx="2931100" cy="3649993"/>
            </a:xfrm>
            <a:prstGeom prst="rect">
              <a:avLst/>
            </a:prstGeom>
            <a:blipFill>
              <a:blip r:embed="rId4"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9" name="object 5"/>
            <p:cNvSpPr txBox="1"/>
            <p:nvPr/>
          </p:nvSpPr>
          <p:spPr>
            <a:xfrm>
              <a:off x="611560" y="920165"/>
              <a:ext cx="2304256" cy="763239"/>
            </a:xfrm>
            <a:prstGeom prst="rect">
              <a:avLst/>
            </a:prstGeom>
          </p:spPr>
          <p:txBody>
            <a:bodyPr vert="horz" wrap="square" lIns="0" tIns="0" rIns="0" bIns="0" rtlCol="0">
              <a:noAutofit/>
            </a:bodyPr>
            <a:lstStyle/>
            <a:p>
              <a:pPr marR="5080" algn="ctr">
                <a:lnSpc>
                  <a:spcPct val="100000"/>
                </a:lnSpc>
              </a:pPr>
              <a:r>
                <a:rPr lang="ru-RU" sz="1400" kern="900" spc="25" dirty="0">
                  <a:solidFill>
                    <a:srgbClr val="F4F5F7"/>
                  </a:solidFill>
                  <a:latin typeface="Arial" panose="020B0604020202020204" pitchFamily="34" charset="0"/>
                  <a:cs typeface="Arial" panose="020B0604020202020204" pitchFamily="34" charset="0"/>
                </a:rPr>
                <a:t>Традиционный способ сбора данных от НСС</a:t>
              </a:r>
            </a:p>
            <a:p>
              <a:pPr marR="5080" algn="ctr">
                <a:lnSpc>
                  <a:spcPct val="100000"/>
                </a:lnSpc>
              </a:pPr>
              <a:r>
                <a:rPr lang="ru-RU" sz="1200" kern="900" spc="25" dirty="0">
                  <a:solidFill>
                    <a:srgbClr val="F4F5F7"/>
                  </a:solidFill>
                  <a:latin typeface="Arial" panose="020B0604020202020204" pitchFamily="34" charset="0"/>
                  <a:cs typeface="Arial" panose="020B0604020202020204" pitchFamily="34" charset="0"/>
                </a:rPr>
                <a:t>(шаблоны </a:t>
              </a:r>
              <a:r>
                <a:rPr lang="en-US" sz="1200" kern="900" spc="25" dirty="0">
                  <a:solidFill>
                    <a:srgbClr val="F4F5F7"/>
                  </a:solidFill>
                  <a:latin typeface="Arial" panose="020B0604020202020204" pitchFamily="34" charset="0"/>
                  <a:cs typeface="Arial" panose="020B0604020202020204" pitchFamily="34" charset="0"/>
                </a:rPr>
                <a:t>Excel</a:t>
              </a:r>
              <a:r>
                <a:rPr lang="ru-RU" sz="1200" kern="900" spc="25" dirty="0">
                  <a:solidFill>
                    <a:srgbClr val="F4F5F7"/>
                  </a:solidFill>
                  <a:latin typeface="Arial" panose="020B0604020202020204" pitchFamily="34" charset="0"/>
                  <a:cs typeface="Arial" panose="020B0604020202020204" pitchFamily="34" charset="0"/>
                </a:rPr>
                <a:t>)</a:t>
              </a:r>
              <a:endParaRPr sz="1200" kern="900" dirty="0">
                <a:latin typeface="Arial" panose="020B0604020202020204" pitchFamily="34" charset="0"/>
                <a:cs typeface="Arial" panose="020B0604020202020204" pitchFamily="34" charset="0"/>
              </a:endParaRPr>
            </a:p>
          </p:txBody>
        </p:sp>
        <p:sp>
          <p:nvSpPr>
            <p:cNvPr id="30" name="object 8"/>
            <p:cNvSpPr txBox="1"/>
            <p:nvPr/>
          </p:nvSpPr>
          <p:spPr>
            <a:xfrm>
              <a:off x="983683" y="2571797"/>
              <a:ext cx="1620000" cy="606439"/>
            </a:xfrm>
            <a:prstGeom prst="rect">
              <a:avLst/>
            </a:prstGeom>
            <a:solidFill>
              <a:srgbClr val="2874B0"/>
            </a:solidFill>
          </p:spPr>
          <p:txBody>
            <a:bodyPr vert="horz" wrap="square" lIns="0" tIns="0" rIns="0" bIns="0" rtlCol="0" anchor="ctr">
              <a:noAutofit/>
            </a:bodyPr>
            <a:lstStyle/>
            <a:p>
              <a:pPr algn="ctr">
                <a:lnSpc>
                  <a:spcPts val="1400"/>
                </a:lnSpc>
              </a:pPr>
              <a:r>
                <a:rPr lang="ru-RU" sz="1000" kern="900" spc="105" dirty="0">
                  <a:solidFill>
                    <a:srgbClr val="F4F5F7"/>
                  </a:solidFill>
                  <a:latin typeface="Arial" panose="020B0604020202020204" pitchFamily="34" charset="0"/>
                  <a:cs typeface="Arial" panose="020B0604020202020204" pitchFamily="34" charset="0"/>
                </a:rPr>
                <a:t>Данные </a:t>
              </a:r>
            </a:p>
            <a:p>
              <a:pPr algn="ctr">
                <a:lnSpc>
                  <a:spcPts val="1400"/>
                </a:lnSpc>
              </a:pPr>
              <a:r>
                <a:rPr lang="ru-RU" sz="1000" b="1" kern="900" spc="105" dirty="0">
                  <a:solidFill>
                    <a:srgbClr val="F4F5F7"/>
                  </a:solidFill>
                  <a:latin typeface="Arial" panose="020B0604020202020204" pitchFamily="34" charset="0"/>
                  <a:cs typeface="Arial" panose="020B0604020202020204" pitchFamily="34" charset="0"/>
                </a:rPr>
                <a:t>Перепис</a:t>
              </a:r>
              <a:r>
                <a:rPr lang="ru-RU" sz="1000" b="1" kern="900" spc="125" dirty="0">
                  <a:solidFill>
                    <a:srgbClr val="F4F5F7"/>
                  </a:solidFill>
                  <a:latin typeface="Arial" panose="020B0604020202020204" pitchFamily="34" charset="0"/>
                  <a:cs typeface="Arial" panose="020B0604020202020204" pitchFamily="34" charset="0"/>
                </a:rPr>
                <a:t>ей населения </a:t>
              </a:r>
            </a:p>
          </p:txBody>
        </p:sp>
        <p:sp>
          <p:nvSpPr>
            <p:cNvPr id="31" name="object 9"/>
            <p:cNvSpPr txBox="1"/>
            <p:nvPr/>
          </p:nvSpPr>
          <p:spPr>
            <a:xfrm>
              <a:off x="976834" y="3435892"/>
              <a:ext cx="1620000" cy="648026"/>
            </a:xfrm>
            <a:prstGeom prst="rect">
              <a:avLst/>
            </a:prstGeom>
            <a:solidFill>
              <a:srgbClr val="2874B0"/>
            </a:solidFill>
          </p:spPr>
          <p:txBody>
            <a:bodyPr vert="horz" wrap="square" lIns="0" tIns="0" rIns="0" bIns="0" rtlCol="0" anchor="ctr">
              <a:noAutofit/>
            </a:bodyPr>
            <a:lstStyle/>
            <a:p>
              <a:pPr algn="ctr">
                <a:lnSpc>
                  <a:spcPts val="1400"/>
                </a:lnSpc>
              </a:pPr>
              <a:r>
                <a:rPr lang="ru-RU" sz="1000" kern="900" spc="50" dirty="0">
                  <a:solidFill>
                    <a:srgbClr val="F4F5F7"/>
                  </a:solidFill>
                  <a:latin typeface="Arial" panose="020B0604020202020204" pitchFamily="34" charset="0"/>
                  <a:cs typeface="Arial" panose="020B0604020202020204" pitchFamily="34" charset="0"/>
                </a:rPr>
                <a:t>Данные по </a:t>
              </a:r>
            </a:p>
            <a:p>
              <a:pPr algn="ctr">
                <a:lnSpc>
                  <a:spcPts val="1400"/>
                </a:lnSpc>
              </a:pPr>
              <a:r>
                <a:rPr lang="ru-RU" sz="1000" b="1" kern="900" spc="50" dirty="0">
                  <a:solidFill>
                    <a:srgbClr val="F4F5F7"/>
                  </a:solidFill>
                  <a:latin typeface="Arial" panose="020B0604020202020204" pitchFamily="34" charset="0"/>
                  <a:cs typeface="Arial" panose="020B0604020202020204" pitchFamily="34" charset="0"/>
                </a:rPr>
                <a:t>Целям устойчивого развития</a:t>
              </a:r>
              <a:endParaRPr lang="en-US" sz="1000" kern="900" dirty="0">
                <a:latin typeface="Arial" panose="020B0604020202020204" pitchFamily="34" charset="0"/>
                <a:cs typeface="Arial" panose="020B0604020202020204" pitchFamily="34" charset="0"/>
              </a:endParaRPr>
            </a:p>
          </p:txBody>
        </p:sp>
        <p:sp>
          <p:nvSpPr>
            <p:cNvPr id="19" name="object 8"/>
            <p:cNvSpPr txBox="1"/>
            <p:nvPr/>
          </p:nvSpPr>
          <p:spPr>
            <a:xfrm>
              <a:off x="983683" y="1683404"/>
              <a:ext cx="1620000" cy="606439"/>
            </a:xfrm>
            <a:prstGeom prst="rect">
              <a:avLst/>
            </a:prstGeom>
            <a:solidFill>
              <a:srgbClr val="2874B0"/>
            </a:solidFill>
          </p:spPr>
          <p:txBody>
            <a:bodyPr vert="horz" wrap="square" lIns="0" tIns="0" rIns="0" bIns="0" rtlCol="0" anchor="ctr">
              <a:noAutofit/>
            </a:bodyPr>
            <a:lstStyle/>
            <a:p>
              <a:pPr algn="ctr">
                <a:lnSpc>
                  <a:spcPts val="1400"/>
                </a:lnSpc>
              </a:pPr>
              <a:r>
                <a:rPr lang="ru-RU" sz="1000" b="1" kern="900" spc="105" dirty="0">
                  <a:solidFill>
                    <a:srgbClr val="F4F5F7"/>
                  </a:solidFill>
                  <a:latin typeface="Arial" panose="020B0604020202020204" pitchFamily="34" charset="0"/>
                  <a:cs typeface="Arial" panose="020B0604020202020204" pitchFamily="34" charset="0"/>
                </a:rPr>
                <a:t>Формы </a:t>
              </a:r>
            </a:p>
            <a:p>
              <a:pPr algn="ctr">
                <a:lnSpc>
                  <a:spcPts val="1400"/>
                </a:lnSpc>
              </a:pPr>
              <a:r>
                <a:rPr lang="ru-RU" sz="1000" b="1" kern="900" spc="105" dirty="0">
                  <a:solidFill>
                    <a:srgbClr val="F4F5F7"/>
                  </a:solidFill>
                  <a:latin typeface="Arial" panose="020B0604020202020204" pitchFamily="34" charset="0"/>
                  <a:cs typeface="Arial" panose="020B0604020202020204" pitchFamily="34" charset="0"/>
                </a:rPr>
                <a:t>вопросников </a:t>
              </a:r>
              <a:r>
                <a:rPr lang="ru-RU" sz="1000" kern="900" spc="105" dirty="0">
                  <a:solidFill>
                    <a:srgbClr val="F4F5F7"/>
                  </a:solidFill>
                  <a:latin typeface="Arial" panose="020B0604020202020204" pitchFamily="34" charset="0"/>
                  <a:cs typeface="Arial" panose="020B0604020202020204" pitchFamily="34" charset="0"/>
                </a:rPr>
                <a:t>Статкомитета СНГ</a:t>
              </a:r>
              <a:endParaRPr sz="1000" kern="900" dirty="0">
                <a:latin typeface="Arial" panose="020B0604020202020204" pitchFamily="34" charset="0"/>
                <a:cs typeface="Arial" panose="020B0604020202020204" pitchFamily="34" charset="0"/>
              </a:endParaRPr>
            </a:p>
          </p:txBody>
        </p:sp>
      </p:grpSp>
      <p:grpSp>
        <p:nvGrpSpPr>
          <p:cNvPr id="4" name="Группа 3"/>
          <p:cNvGrpSpPr/>
          <p:nvPr/>
        </p:nvGrpSpPr>
        <p:grpSpPr>
          <a:xfrm>
            <a:off x="4016218" y="1059583"/>
            <a:ext cx="955135" cy="1018908"/>
            <a:chOff x="2699792" y="2289269"/>
            <a:chExt cx="1295705" cy="836497"/>
          </a:xfrm>
        </p:grpSpPr>
        <p:sp>
          <p:nvSpPr>
            <p:cNvPr id="38" name="object 16"/>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22" name="object 19"/>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файлы</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(email)</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2" name="Группа 31">
            <a:extLst>
              <a:ext uri="{FF2B5EF4-FFF2-40B4-BE49-F238E27FC236}">
                <a16:creationId xmlns="" xmlns:a16="http://schemas.microsoft.com/office/drawing/2014/main" id="{B0E03E1C-99D5-4620-A833-B93AAE8A5FBA}"/>
              </a:ext>
            </a:extLst>
          </p:cNvPr>
          <p:cNvGrpSpPr/>
          <p:nvPr/>
        </p:nvGrpSpPr>
        <p:grpSpPr>
          <a:xfrm>
            <a:off x="5290570" y="3353042"/>
            <a:ext cx="1009622" cy="1018908"/>
            <a:chOff x="2632655" y="2289269"/>
            <a:chExt cx="907124" cy="929979"/>
          </a:xfrm>
        </p:grpSpPr>
        <p:sp>
          <p:nvSpPr>
            <p:cNvPr id="33" name="object 16">
              <a:extLst>
                <a:ext uri="{FF2B5EF4-FFF2-40B4-BE49-F238E27FC236}">
                  <a16:creationId xmlns="" xmlns:a16="http://schemas.microsoft.com/office/drawing/2014/main" id="{1C94A512-9F50-4F6B-8C92-524AD5C4C4D8}"/>
                </a:ext>
              </a:extLst>
            </p:cNvPr>
            <p:cNvSpPr/>
            <p:nvPr/>
          </p:nvSpPr>
          <p:spPr>
            <a:xfrm>
              <a:off x="2699793" y="2289269"/>
              <a:ext cx="792088" cy="929979"/>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4" name="object 19">
              <a:extLst>
                <a:ext uri="{FF2B5EF4-FFF2-40B4-BE49-F238E27FC236}">
                  <a16:creationId xmlns="" xmlns:a16="http://schemas.microsoft.com/office/drawing/2014/main" id="{5CB9ACD7-0CF0-4C1F-A508-3899BCED8248}"/>
                </a:ext>
              </a:extLst>
            </p:cNvPr>
            <p:cNvSpPr txBox="1"/>
            <p:nvPr/>
          </p:nvSpPr>
          <p:spPr>
            <a:xfrm>
              <a:off x="2632655" y="2569323"/>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интерфейс</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5" name="Группа 34">
            <a:extLst>
              <a:ext uri="{FF2B5EF4-FFF2-40B4-BE49-F238E27FC236}">
                <a16:creationId xmlns="" xmlns:a16="http://schemas.microsoft.com/office/drawing/2014/main" id="{85B4F778-86C2-4C80-817C-5C0D388826B7}"/>
              </a:ext>
            </a:extLst>
          </p:cNvPr>
          <p:cNvGrpSpPr/>
          <p:nvPr/>
        </p:nvGrpSpPr>
        <p:grpSpPr>
          <a:xfrm>
            <a:off x="4624977" y="2206313"/>
            <a:ext cx="955135" cy="1018908"/>
            <a:chOff x="2699792" y="2289269"/>
            <a:chExt cx="1295705" cy="836497"/>
          </a:xfrm>
        </p:grpSpPr>
        <p:sp>
          <p:nvSpPr>
            <p:cNvPr id="36" name="object 16">
              <a:extLst>
                <a:ext uri="{FF2B5EF4-FFF2-40B4-BE49-F238E27FC236}">
                  <a16:creationId xmlns="" xmlns:a16="http://schemas.microsoft.com/office/drawing/2014/main" id="{2B2C5871-DA4E-4C4B-B049-891692007C24}"/>
                </a:ext>
              </a:extLst>
            </p:cNvPr>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37" name="object 19">
              <a:extLst>
                <a:ext uri="{FF2B5EF4-FFF2-40B4-BE49-F238E27FC236}">
                  <a16:creationId xmlns="" xmlns:a16="http://schemas.microsoft.com/office/drawing/2014/main" id="{F4689ADE-9369-4E83-857C-69D50A83EFE9}"/>
                </a:ext>
              </a:extLst>
            </p:cNvPr>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файлы</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ЛК</a:t>
              </a: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78204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560840" cy="546667"/>
          </a:xfrm>
        </p:spPr>
        <p:txBody>
          <a:bodyPr>
            <a:noAutofit/>
          </a:bodyPr>
          <a:lstStyle/>
          <a:p>
            <a:pPr algn="l"/>
            <a:r>
              <a:rPr lang="ru-RU" dirty="0">
                <a:cs typeface="Arial" panose="020B0604020202020204" pitchFamily="34" charset="0"/>
              </a:rPr>
              <a:t>Традиционные </a:t>
            </a:r>
            <a:r>
              <a:rPr lang="ru-RU" dirty="0" smtClean="0">
                <a:cs typeface="Arial" panose="020B0604020202020204" pitchFamily="34" charset="0"/>
              </a:rPr>
              <a:t>схемы сбора: </a:t>
            </a:r>
            <a:r>
              <a:rPr lang="ru-RU" dirty="0">
                <a:cs typeface="Arial" panose="020B0604020202020204" pitchFamily="34" charset="0"/>
              </a:rPr>
              <a:t>Предоставление </a:t>
            </a:r>
            <a:r>
              <a:rPr lang="ru-RU" dirty="0" smtClean="0">
                <a:cs typeface="Arial" panose="020B0604020202020204" pitchFamily="34" charset="0"/>
              </a:rPr>
              <a:t>данных через Личный кабинет сайта Статкомитета СНГ</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pSp>
        <p:nvGrpSpPr>
          <p:cNvPr id="5" name="Группа 4"/>
          <p:cNvGrpSpPr/>
          <p:nvPr/>
        </p:nvGrpSpPr>
        <p:grpSpPr>
          <a:xfrm>
            <a:off x="319768" y="842607"/>
            <a:ext cx="4082194" cy="4105407"/>
            <a:chOff x="319768" y="842607"/>
            <a:chExt cx="4082194" cy="4105407"/>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842607"/>
              <a:ext cx="4078434" cy="410540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Скругленный прямоугольник 8"/>
            <p:cNvSpPr/>
            <p:nvPr/>
          </p:nvSpPr>
          <p:spPr>
            <a:xfrm>
              <a:off x="319768" y="2304042"/>
              <a:ext cx="882218"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1457334" y="3507854"/>
              <a:ext cx="1890529" cy="144016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3" name="Группа 2"/>
          <p:cNvGrpSpPr/>
          <p:nvPr/>
        </p:nvGrpSpPr>
        <p:grpSpPr>
          <a:xfrm>
            <a:off x="3491880" y="627534"/>
            <a:ext cx="3096344" cy="3683693"/>
            <a:chOff x="3491880" y="627534"/>
            <a:chExt cx="3096344" cy="3683693"/>
          </a:xfrm>
        </p:grpSpPr>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627534"/>
              <a:ext cx="3096344" cy="36836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Скругленный прямоугольник 11"/>
            <p:cNvSpPr/>
            <p:nvPr/>
          </p:nvSpPr>
          <p:spPr>
            <a:xfrm>
              <a:off x="3519744" y="2211710"/>
              <a:ext cx="1647238" cy="24473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4" name="Группа 3"/>
          <p:cNvGrpSpPr/>
          <p:nvPr/>
        </p:nvGrpSpPr>
        <p:grpSpPr>
          <a:xfrm>
            <a:off x="5484783" y="1419622"/>
            <a:ext cx="3299177" cy="3904344"/>
            <a:chOff x="5484783" y="1419622"/>
            <a:chExt cx="3299177" cy="3904344"/>
          </a:xfrm>
        </p:grpSpPr>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1419622"/>
              <a:ext cx="2843808" cy="350461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Скругленный прямоугольник 12"/>
            <p:cNvSpPr/>
            <p:nvPr/>
          </p:nvSpPr>
          <p:spPr>
            <a:xfrm>
              <a:off x="5940152" y="2481658"/>
              <a:ext cx="1647238" cy="244732"/>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люс 13"/>
            <p:cNvSpPr/>
            <p:nvPr/>
          </p:nvSpPr>
          <p:spPr>
            <a:xfrm rot="2645621">
              <a:off x="5484783" y="2696372"/>
              <a:ext cx="2776110" cy="2627594"/>
            </a:xfrm>
            <a:prstGeom prst="mathPlus">
              <a:avLst>
                <a:gd name="adj1" fmla="val 193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336712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Традиционные схемы сбора данных от </a:t>
            </a:r>
            <a:r>
              <a:rPr lang="ru-RU" dirty="0" smtClean="0">
                <a:cs typeface="Arial" panose="020B0604020202020204" pitchFamily="34" charset="0"/>
              </a:rPr>
              <a:t>НСС (2)</a:t>
            </a:r>
            <a:endParaRPr lang="ru-RU" dirty="0"/>
          </a:p>
        </p:txBody>
      </p:sp>
      <p:grpSp>
        <p:nvGrpSpPr>
          <p:cNvPr id="4" name="Группа 3"/>
          <p:cNvGrpSpPr/>
          <p:nvPr/>
        </p:nvGrpSpPr>
        <p:grpSpPr>
          <a:xfrm>
            <a:off x="4016218" y="1059583"/>
            <a:ext cx="955135" cy="1018908"/>
            <a:chOff x="2699792" y="2289269"/>
            <a:chExt cx="1295705" cy="836497"/>
          </a:xfrm>
        </p:grpSpPr>
        <p:sp>
          <p:nvSpPr>
            <p:cNvPr id="38" name="object 16"/>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22" name="object 19"/>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файлы</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(email)</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2" name="Группа 31">
            <a:extLst>
              <a:ext uri="{FF2B5EF4-FFF2-40B4-BE49-F238E27FC236}">
                <a16:creationId xmlns="" xmlns:a16="http://schemas.microsoft.com/office/drawing/2014/main" id="{B0E03E1C-99D5-4620-A833-B93AAE8A5FBA}"/>
              </a:ext>
            </a:extLst>
          </p:cNvPr>
          <p:cNvGrpSpPr/>
          <p:nvPr/>
        </p:nvGrpSpPr>
        <p:grpSpPr>
          <a:xfrm>
            <a:off x="5290570" y="3353042"/>
            <a:ext cx="1009622" cy="1018908"/>
            <a:chOff x="2632655" y="2289269"/>
            <a:chExt cx="907124" cy="929979"/>
          </a:xfrm>
        </p:grpSpPr>
        <p:sp>
          <p:nvSpPr>
            <p:cNvPr id="33" name="object 16">
              <a:extLst>
                <a:ext uri="{FF2B5EF4-FFF2-40B4-BE49-F238E27FC236}">
                  <a16:creationId xmlns="" xmlns:a16="http://schemas.microsoft.com/office/drawing/2014/main" id="{1C94A512-9F50-4F6B-8C92-524AD5C4C4D8}"/>
                </a:ext>
              </a:extLst>
            </p:cNvPr>
            <p:cNvSpPr/>
            <p:nvPr/>
          </p:nvSpPr>
          <p:spPr>
            <a:xfrm>
              <a:off x="2699793" y="2289269"/>
              <a:ext cx="792088" cy="929979"/>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4" name="object 19">
              <a:extLst>
                <a:ext uri="{FF2B5EF4-FFF2-40B4-BE49-F238E27FC236}">
                  <a16:creationId xmlns="" xmlns:a16="http://schemas.microsoft.com/office/drawing/2014/main" id="{5CB9ACD7-0CF0-4C1F-A508-3899BCED8248}"/>
                </a:ext>
              </a:extLst>
            </p:cNvPr>
            <p:cNvSpPr txBox="1"/>
            <p:nvPr/>
          </p:nvSpPr>
          <p:spPr>
            <a:xfrm>
              <a:off x="2632655" y="2562016"/>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интерфейс</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5" name="Группа 34">
            <a:extLst>
              <a:ext uri="{FF2B5EF4-FFF2-40B4-BE49-F238E27FC236}">
                <a16:creationId xmlns="" xmlns:a16="http://schemas.microsoft.com/office/drawing/2014/main" id="{85B4F778-86C2-4C80-817C-5C0D388826B7}"/>
              </a:ext>
            </a:extLst>
          </p:cNvPr>
          <p:cNvGrpSpPr/>
          <p:nvPr/>
        </p:nvGrpSpPr>
        <p:grpSpPr>
          <a:xfrm>
            <a:off x="4624977" y="2206313"/>
            <a:ext cx="955135" cy="1018908"/>
            <a:chOff x="2699792" y="2289269"/>
            <a:chExt cx="1295705" cy="836497"/>
          </a:xfrm>
        </p:grpSpPr>
        <p:sp>
          <p:nvSpPr>
            <p:cNvPr id="36" name="object 16">
              <a:extLst>
                <a:ext uri="{FF2B5EF4-FFF2-40B4-BE49-F238E27FC236}">
                  <a16:creationId xmlns="" xmlns:a16="http://schemas.microsoft.com/office/drawing/2014/main" id="{2B2C5871-DA4E-4C4B-B049-891692007C24}"/>
                </a:ext>
              </a:extLst>
            </p:cNvPr>
            <p:cNvSpPr/>
            <p:nvPr/>
          </p:nvSpPr>
          <p:spPr>
            <a:xfrm>
              <a:off x="2699792" y="2289269"/>
              <a:ext cx="1295705" cy="836497"/>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dirty="0">
                <a:latin typeface="Arial" panose="020B0604020202020204" pitchFamily="34" charset="0"/>
                <a:cs typeface="Arial" panose="020B0604020202020204" pitchFamily="34" charset="0"/>
              </a:endParaRPr>
            </a:p>
          </p:txBody>
        </p:sp>
        <p:sp>
          <p:nvSpPr>
            <p:cNvPr id="37" name="object 19">
              <a:extLst>
                <a:ext uri="{FF2B5EF4-FFF2-40B4-BE49-F238E27FC236}">
                  <a16:creationId xmlns="" xmlns:a16="http://schemas.microsoft.com/office/drawing/2014/main" id="{F4689ADE-9369-4E83-857C-69D50A83EFE9}"/>
                </a:ext>
              </a:extLst>
            </p:cNvPr>
            <p:cNvSpPr txBox="1"/>
            <p:nvPr/>
          </p:nvSpPr>
          <p:spPr>
            <a:xfrm>
              <a:off x="2929058" y="2512611"/>
              <a:ext cx="907124" cy="387032"/>
            </a:xfrm>
            <a:prstGeom prst="rect">
              <a:avLst/>
            </a:prstGeom>
            <a:ln>
              <a:noFill/>
            </a:ln>
          </p:spPr>
          <p:txBody>
            <a:bodyPr vert="horz" wrap="square" lIns="0" tIns="0" rIns="0" bIns="0" rtlCol="0">
              <a:noAutofit/>
            </a:bodyPr>
            <a:lstStyle/>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Excel</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 файлы</a:t>
              </a:r>
            </a:p>
            <a:p>
              <a:pPr algn="ctr">
                <a:lnSpc>
                  <a:spcPct val="100000"/>
                </a:lnSpc>
              </a:pP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t>
              </a:r>
              <a:r>
                <a:rPr lang="ru-RU" sz="1200" b="1" kern="900" spc="35" dirty="0">
                  <a:ln w="6350">
                    <a:noFill/>
                  </a:ln>
                  <a:solidFill>
                    <a:schemeClr val="tx2">
                      <a:lumMod val="75000"/>
                    </a:schemeClr>
                  </a:solidFill>
                  <a:latin typeface="Arial" panose="020B0604020202020204" pitchFamily="34" charset="0"/>
                  <a:cs typeface="Arial" panose="020B0604020202020204" pitchFamily="34" charset="0"/>
                </a:rPr>
                <a:t>ЛК</a:t>
              </a:r>
              <a:r>
                <a:rPr lang="en-US" sz="1200" b="1" kern="900" spc="35" dirty="0">
                  <a:ln w="6350">
                    <a:noFill/>
                  </a:ln>
                  <a:solidFill>
                    <a:schemeClr val="tx2">
                      <a:lumMod val="75000"/>
                    </a:schemeClr>
                  </a:solidFill>
                  <a:latin typeface="Arial" panose="020B0604020202020204" pitchFamily="34" charset="0"/>
                  <a:cs typeface="Arial" panose="020B0604020202020204" pitchFamily="34" charset="0"/>
                </a:rPr>
                <a:t>)</a:t>
              </a:r>
              <a:endParaRPr lang="ru-RU" sz="1200" b="1" kern="900" spc="35" dirty="0">
                <a:ln w="6350">
                  <a:no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endPar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 </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6" name="Группа 5"/>
          <p:cNvGrpSpPr/>
          <p:nvPr/>
        </p:nvGrpSpPr>
        <p:grpSpPr>
          <a:xfrm>
            <a:off x="899592" y="3425050"/>
            <a:ext cx="2664296" cy="946900"/>
            <a:chOff x="899592" y="3353042"/>
            <a:chExt cx="2664296" cy="946900"/>
          </a:xfrm>
        </p:grpSpPr>
        <p:sp>
          <p:nvSpPr>
            <p:cNvPr id="17" name="object 9">
              <a:extLst>
                <a:ext uri="{FF2B5EF4-FFF2-40B4-BE49-F238E27FC236}">
                  <a16:creationId xmlns="" xmlns:a16="http://schemas.microsoft.com/office/drawing/2014/main" id="{33A3D529-CB61-4529-9896-591F4D10D49D}"/>
                </a:ext>
              </a:extLst>
            </p:cNvPr>
            <p:cNvSpPr/>
            <p:nvPr/>
          </p:nvSpPr>
          <p:spPr>
            <a:xfrm>
              <a:off x="899592" y="3353042"/>
              <a:ext cx="2664296" cy="946900"/>
            </a:xfrm>
            <a:prstGeom prst="rect">
              <a:avLst/>
            </a:prstGeom>
            <a:blipFill>
              <a:blip r:embed="rId3" cstate="print">
                <a:duotone>
                  <a:schemeClr val="accent3">
                    <a:shade val="45000"/>
                    <a:satMod val="135000"/>
                  </a:schemeClr>
                  <a:prstClr val="white"/>
                </a:duotone>
              </a:blip>
              <a:stretch>
                <a:fillRect/>
              </a:stretch>
            </a:blipFill>
          </p:spPr>
          <p:txBody>
            <a:bodyPr wrap="square" lIns="0" tIns="0" rIns="0" bIns="0" rtlCol="0"/>
            <a:lstStyle/>
            <a:p>
              <a:endParaRPr dirty="0"/>
            </a:p>
          </p:txBody>
        </p:sp>
        <p:sp>
          <p:nvSpPr>
            <p:cNvPr id="18" name="object 26">
              <a:extLst>
                <a:ext uri="{FF2B5EF4-FFF2-40B4-BE49-F238E27FC236}">
                  <a16:creationId xmlns="" xmlns:a16="http://schemas.microsoft.com/office/drawing/2014/main" id="{D537F749-4DFC-4540-9371-18F4AD18A59C}"/>
                </a:ext>
              </a:extLst>
            </p:cNvPr>
            <p:cNvSpPr txBox="1"/>
            <p:nvPr/>
          </p:nvSpPr>
          <p:spPr>
            <a:xfrm>
              <a:off x="1115616" y="3507854"/>
              <a:ext cx="2188387" cy="615553"/>
            </a:xfrm>
            <a:prstGeom prst="rect">
              <a:avLst/>
            </a:prstGeom>
          </p:spPr>
          <p:txBody>
            <a:bodyPr vert="horz" wrap="square" lIns="0" tIns="0" rIns="0" bIns="0" rtlCol="0">
              <a:spAutoFit/>
            </a:bodyPr>
            <a:lstStyle/>
            <a:p>
              <a:pPr marL="12700" algn="ctr">
                <a:lnSpc>
                  <a:spcPct val="100000"/>
                </a:lnSpc>
              </a:pPr>
              <a:r>
                <a:rPr lang="ru-RU" sz="1600" spc="35" dirty="0">
                  <a:solidFill>
                    <a:schemeClr val="tx2">
                      <a:lumMod val="75000"/>
                    </a:schemeClr>
                  </a:solidFill>
                  <a:latin typeface="Calibri"/>
                  <a:cs typeface="Calibri"/>
                </a:rPr>
                <a:t>НСС </a:t>
              </a:r>
              <a:r>
                <a:rPr lang="ru-RU" sz="1600" spc="35" dirty="0" smtClean="0">
                  <a:solidFill>
                    <a:schemeClr val="tx2">
                      <a:lumMod val="75000"/>
                    </a:schemeClr>
                  </a:solidFill>
                  <a:latin typeface="Calibri"/>
                  <a:cs typeface="Calibri"/>
                </a:rPr>
                <a:t>Казахстана </a:t>
              </a:r>
            </a:p>
            <a:p>
              <a:pPr marL="12700" algn="ctr">
                <a:lnSpc>
                  <a:spcPct val="100000"/>
                </a:lnSpc>
              </a:pPr>
              <a:r>
                <a:rPr lang="ru-RU" sz="1200" spc="35" dirty="0" smtClean="0">
                  <a:solidFill>
                    <a:schemeClr val="tx2">
                      <a:lumMod val="75000"/>
                    </a:schemeClr>
                  </a:solidFill>
                  <a:latin typeface="Calibri"/>
                  <a:cs typeface="Calibri"/>
                </a:rPr>
                <a:t>пробный ввод форм (финансы ИПЦ), но не вошло в практику</a:t>
              </a:r>
              <a:endParaRPr sz="1600" dirty="0">
                <a:solidFill>
                  <a:schemeClr val="tx2">
                    <a:lumMod val="75000"/>
                  </a:schemeClr>
                </a:solidFill>
                <a:latin typeface="Calibri"/>
                <a:cs typeface="Calibri"/>
              </a:endParaRPr>
            </a:p>
          </p:txBody>
        </p:sp>
      </p:grpSp>
      <p:grpSp>
        <p:nvGrpSpPr>
          <p:cNvPr id="3" name="Группа 2"/>
          <p:cNvGrpSpPr/>
          <p:nvPr/>
        </p:nvGrpSpPr>
        <p:grpSpPr>
          <a:xfrm>
            <a:off x="899592" y="2280329"/>
            <a:ext cx="2664296" cy="926183"/>
            <a:chOff x="899592" y="2221631"/>
            <a:chExt cx="2664296" cy="926183"/>
          </a:xfrm>
        </p:grpSpPr>
        <p:sp>
          <p:nvSpPr>
            <p:cNvPr id="16" name="object 9">
              <a:extLst>
                <a:ext uri="{FF2B5EF4-FFF2-40B4-BE49-F238E27FC236}">
                  <a16:creationId xmlns="" xmlns:a16="http://schemas.microsoft.com/office/drawing/2014/main" id="{33A3D529-CB61-4529-9896-591F4D10D49D}"/>
                </a:ext>
              </a:extLst>
            </p:cNvPr>
            <p:cNvSpPr/>
            <p:nvPr/>
          </p:nvSpPr>
          <p:spPr>
            <a:xfrm>
              <a:off x="899592" y="2221631"/>
              <a:ext cx="2664296" cy="926183"/>
            </a:xfrm>
            <a:prstGeom prst="rect">
              <a:avLst/>
            </a:prstGeom>
            <a:blipFill>
              <a:blip r:embed="rId3" cstate="print">
                <a:duotone>
                  <a:schemeClr val="accent5">
                    <a:shade val="45000"/>
                    <a:satMod val="135000"/>
                  </a:schemeClr>
                  <a:prstClr val="white"/>
                </a:duotone>
              </a:blip>
              <a:stretch>
                <a:fillRect/>
              </a:stretch>
            </a:blipFill>
          </p:spPr>
          <p:txBody>
            <a:bodyPr wrap="square" lIns="0" tIns="0" rIns="0" bIns="0" rtlCol="0"/>
            <a:lstStyle/>
            <a:p>
              <a:endParaRPr/>
            </a:p>
          </p:txBody>
        </p:sp>
        <p:sp>
          <p:nvSpPr>
            <p:cNvPr id="19" name="object 26">
              <a:extLst>
                <a:ext uri="{FF2B5EF4-FFF2-40B4-BE49-F238E27FC236}">
                  <a16:creationId xmlns="" xmlns:a16="http://schemas.microsoft.com/office/drawing/2014/main" id="{D537F749-4DFC-4540-9371-18F4AD18A59C}"/>
                </a:ext>
              </a:extLst>
            </p:cNvPr>
            <p:cNvSpPr txBox="1"/>
            <p:nvPr/>
          </p:nvSpPr>
          <p:spPr>
            <a:xfrm>
              <a:off x="1137546" y="2355726"/>
              <a:ext cx="2188387" cy="677108"/>
            </a:xfrm>
            <a:prstGeom prst="rect">
              <a:avLst/>
            </a:prstGeom>
          </p:spPr>
          <p:txBody>
            <a:bodyPr vert="horz" wrap="square" lIns="0" tIns="0" rIns="0" bIns="0" rtlCol="0">
              <a:spAutoFit/>
            </a:bodyPr>
            <a:lstStyle/>
            <a:p>
              <a:pPr marL="12700" algn="ctr">
                <a:lnSpc>
                  <a:spcPct val="100000"/>
                </a:lnSpc>
              </a:pPr>
              <a:r>
                <a:rPr lang="ru-RU" sz="1600" spc="35" dirty="0" smtClean="0">
                  <a:solidFill>
                    <a:schemeClr val="tx2">
                      <a:lumMod val="75000"/>
                    </a:schemeClr>
                  </a:solidFill>
                  <a:latin typeface="Calibri"/>
                  <a:cs typeface="Calibri"/>
                </a:rPr>
                <a:t>Росстат, </a:t>
              </a:r>
            </a:p>
            <a:p>
              <a:pPr marL="12700" algn="ctr">
                <a:lnSpc>
                  <a:spcPct val="100000"/>
                </a:lnSpc>
              </a:pPr>
              <a:r>
                <a:rPr lang="ru-RU" sz="1600" spc="35" dirty="0" smtClean="0">
                  <a:solidFill>
                    <a:schemeClr val="tx2">
                      <a:lumMod val="75000"/>
                    </a:schemeClr>
                  </a:solidFill>
                  <a:latin typeface="Calibri"/>
                  <a:cs typeface="Calibri"/>
                </a:rPr>
                <a:t>НСС Киргизстана</a:t>
              </a:r>
            </a:p>
            <a:p>
              <a:pPr marL="12700" algn="ctr">
                <a:lnSpc>
                  <a:spcPct val="100000"/>
                </a:lnSpc>
              </a:pPr>
              <a:r>
                <a:rPr lang="ru-RU" sz="1200" spc="35" dirty="0" smtClean="0">
                  <a:solidFill>
                    <a:schemeClr val="tx2">
                      <a:lumMod val="75000"/>
                    </a:schemeClr>
                  </a:solidFill>
                  <a:latin typeface="Calibri"/>
                  <a:cs typeface="Calibri"/>
                </a:rPr>
                <a:t>по большей </a:t>
              </a:r>
              <a:r>
                <a:rPr lang="ru-RU" sz="1200" spc="35" dirty="0" smtClean="0">
                  <a:solidFill>
                    <a:schemeClr val="tx2">
                      <a:lumMod val="75000"/>
                    </a:schemeClr>
                  </a:solidFill>
                  <a:latin typeface="Calibri"/>
                  <a:cs typeface="Calibri"/>
                </a:rPr>
                <a:t>части форм</a:t>
              </a:r>
              <a:endParaRPr sz="1200" dirty="0">
                <a:solidFill>
                  <a:schemeClr val="tx2">
                    <a:lumMod val="75000"/>
                  </a:schemeClr>
                </a:solidFill>
                <a:latin typeface="Calibri"/>
                <a:cs typeface="Calibri"/>
              </a:endParaRPr>
            </a:p>
          </p:txBody>
        </p:sp>
      </p:grpSp>
      <p:grpSp>
        <p:nvGrpSpPr>
          <p:cNvPr id="23" name="Группа 22"/>
          <p:cNvGrpSpPr/>
          <p:nvPr/>
        </p:nvGrpSpPr>
        <p:grpSpPr>
          <a:xfrm>
            <a:off x="899592" y="1135609"/>
            <a:ext cx="2664296" cy="926183"/>
            <a:chOff x="899592" y="2221631"/>
            <a:chExt cx="2664296" cy="926183"/>
          </a:xfrm>
        </p:grpSpPr>
        <p:sp>
          <p:nvSpPr>
            <p:cNvPr id="24" name="object 9">
              <a:extLst>
                <a:ext uri="{FF2B5EF4-FFF2-40B4-BE49-F238E27FC236}">
                  <a16:creationId xmlns="" xmlns:a16="http://schemas.microsoft.com/office/drawing/2014/main" id="{33A3D529-CB61-4529-9896-591F4D10D49D}"/>
                </a:ext>
              </a:extLst>
            </p:cNvPr>
            <p:cNvSpPr/>
            <p:nvPr/>
          </p:nvSpPr>
          <p:spPr>
            <a:xfrm>
              <a:off x="899592" y="2221631"/>
              <a:ext cx="2664296" cy="926183"/>
            </a:xfrm>
            <a:prstGeom prst="rect">
              <a:avLst/>
            </a:prstGeom>
            <a:blipFill>
              <a:blip r:embed="rId3" cstate="print">
                <a:biLevel thresh="25000"/>
              </a:blip>
              <a:stretch>
                <a:fillRect/>
              </a:stretch>
            </a:blipFill>
          </p:spPr>
          <p:txBody>
            <a:bodyPr wrap="square" lIns="0" tIns="0" rIns="0" bIns="0" rtlCol="0"/>
            <a:lstStyle/>
            <a:p>
              <a:endParaRPr/>
            </a:p>
          </p:txBody>
        </p:sp>
        <p:sp>
          <p:nvSpPr>
            <p:cNvPr id="25" name="object 26">
              <a:extLst>
                <a:ext uri="{FF2B5EF4-FFF2-40B4-BE49-F238E27FC236}">
                  <a16:creationId xmlns="" xmlns:a16="http://schemas.microsoft.com/office/drawing/2014/main" id="{D537F749-4DFC-4540-9371-18F4AD18A59C}"/>
                </a:ext>
              </a:extLst>
            </p:cNvPr>
            <p:cNvSpPr txBox="1"/>
            <p:nvPr/>
          </p:nvSpPr>
          <p:spPr>
            <a:xfrm>
              <a:off x="1137546" y="2531948"/>
              <a:ext cx="2188387" cy="246221"/>
            </a:xfrm>
            <a:prstGeom prst="rect">
              <a:avLst/>
            </a:prstGeom>
          </p:spPr>
          <p:txBody>
            <a:bodyPr vert="horz" wrap="square" lIns="0" tIns="0" rIns="0" bIns="0" rtlCol="0">
              <a:spAutoFit/>
            </a:bodyPr>
            <a:lstStyle/>
            <a:p>
              <a:pPr marL="12700" algn="ctr">
                <a:lnSpc>
                  <a:spcPct val="100000"/>
                </a:lnSpc>
              </a:pPr>
              <a:r>
                <a:rPr lang="ru-RU" sz="1600" spc="35" dirty="0" smtClean="0">
                  <a:solidFill>
                    <a:schemeClr val="tx2">
                      <a:lumMod val="75000"/>
                    </a:schemeClr>
                  </a:solidFill>
                  <a:latin typeface="Calibri"/>
                  <a:cs typeface="Calibri"/>
                </a:rPr>
                <a:t>Все НСС</a:t>
              </a:r>
              <a:endParaRPr sz="1600" dirty="0">
                <a:solidFill>
                  <a:schemeClr val="tx2">
                    <a:lumMod val="75000"/>
                  </a:schemeClr>
                </a:solidFill>
                <a:latin typeface="Calibri"/>
                <a:cs typeface="Calibri"/>
              </a:endParaRPr>
            </a:p>
          </p:txBody>
        </p:sp>
      </p:grpSp>
      <p:grpSp>
        <p:nvGrpSpPr>
          <p:cNvPr id="7" name="Группа 6"/>
          <p:cNvGrpSpPr/>
          <p:nvPr/>
        </p:nvGrpSpPr>
        <p:grpSpPr>
          <a:xfrm>
            <a:off x="6721549" y="1203598"/>
            <a:ext cx="1933679" cy="2520281"/>
            <a:chOff x="6721549" y="1203598"/>
            <a:chExt cx="1933679" cy="2520281"/>
          </a:xfrm>
        </p:grpSpPr>
        <p:sp>
          <p:nvSpPr>
            <p:cNvPr id="40" name="object 18"/>
            <p:cNvSpPr/>
            <p:nvPr/>
          </p:nvSpPr>
          <p:spPr>
            <a:xfrm>
              <a:off x="6721549" y="1618324"/>
              <a:ext cx="1933679" cy="2105555"/>
            </a:xfrm>
            <a:prstGeom prst="rect">
              <a:avLst/>
            </a:prstGeom>
            <a:blipFill>
              <a:blip r:embed="rId4" cstate="print"/>
              <a:stretch>
                <a:fillRect/>
              </a:stretch>
            </a:blip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6" name="object 19"/>
            <p:cNvSpPr txBox="1"/>
            <p:nvPr/>
          </p:nvSpPr>
          <p:spPr>
            <a:xfrm>
              <a:off x="6763822" y="1203598"/>
              <a:ext cx="1795470" cy="443916"/>
            </a:xfrm>
            <a:prstGeom prst="rect">
              <a:avLst/>
            </a:prstGeom>
          </p:spPr>
          <p:txBody>
            <a:bodyPr vert="horz" wrap="square" lIns="0" tIns="0" rIns="0" bIns="0" rtlCol="0">
              <a:noAutofit/>
            </a:bodyPr>
            <a:lstStyle/>
            <a:p>
              <a:pPr algn="ctr">
                <a:lnSpc>
                  <a:spcPct val="100000"/>
                </a:lnSpc>
              </a:pPr>
              <a:r>
                <a:rPr lang="ru-RU" sz="1200" kern="900" spc="35" dirty="0" smtClean="0">
                  <a:solidFill>
                    <a:schemeClr val="tx1">
                      <a:lumMod val="65000"/>
                      <a:lumOff val="35000"/>
                    </a:schemeClr>
                  </a:solidFill>
                  <a:latin typeface="Arial" panose="020B0604020202020204" pitchFamily="34" charset="0"/>
                  <a:cs typeface="Arial" panose="020B0604020202020204" pitchFamily="34" charset="0"/>
                </a:rPr>
                <a:t>Хранилище </a:t>
              </a:r>
              <a:r>
                <a:rPr lang="ru-RU" sz="1200" kern="900" spc="35" dirty="0" smtClean="0">
                  <a:solidFill>
                    <a:schemeClr val="tx1">
                      <a:lumMod val="65000"/>
                      <a:lumOff val="35000"/>
                    </a:schemeClr>
                  </a:solidFill>
                  <a:latin typeface="Arial" panose="020B0604020202020204" pitchFamily="34" charset="0"/>
                  <a:cs typeface="Arial" panose="020B0604020202020204" pitchFamily="34" charset="0"/>
                </a:rPr>
                <a:t>данных</a:t>
              </a:r>
              <a:endParaRPr lang="ru-RU" sz="1200" kern="900" dirty="0" smtClean="0">
                <a:solidFill>
                  <a:schemeClr val="tx1">
                    <a:lumMod val="65000"/>
                    <a:lumOff val="35000"/>
                  </a:schemeClr>
                </a:solidFill>
                <a:latin typeface="Arial" panose="020B0604020202020204" pitchFamily="34" charset="0"/>
                <a:cs typeface="Arial" panose="020B0604020202020204" pitchFamily="34" charset="0"/>
              </a:endParaRPr>
            </a:p>
            <a:p>
              <a:pPr algn="ctr">
                <a:lnSpc>
                  <a:spcPct val="100000"/>
                </a:lnSpc>
              </a:pPr>
              <a:r>
                <a:rPr lang="ru-RU" sz="1200" kern="900" dirty="0">
                  <a:solidFill>
                    <a:schemeClr val="tx1">
                      <a:lumMod val="65000"/>
                      <a:lumOff val="35000"/>
                    </a:schemeClr>
                  </a:solidFill>
                  <a:latin typeface="Arial" panose="020B0604020202020204" pitchFamily="34" charset="0"/>
                  <a:cs typeface="Arial" panose="020B0604020202020204" pitchFamily="34" charset="0"/>
                </a:rPr>
                <a:t>д</a:t>
              </a:r>
              <a:r>
                <a:rPr lang="ru-RU" sz="1200" kern="900" dirty="0" smtClean="0">
                  <a:solidFill>
                    <a:schemeClr val="tx1">
                      <a:lumMod val="65000"/>
                      <a:lumOff val="35000"/>
                    </a:schemeClr>
                  </a:solidFill>
                  <a:latin typeface="Arial" panose="020B0604020202020204" pitchFamily="34" charset="0"/>
                  <a:cs typeface="Arial" panose="020B0604020202020204" pitchFamily="34" charset="0"/>
                </a:rPr>
                <a:t>ата хаба</a:t>
              </a:r>
              <a:endParaRPr sz="1200" kern="900" dirty="0">
                <a:solidFill>
                  <a:schemeClr val="tx1">
                    <a:lumMod val="65000"/>
                    <a:lumOff val="3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00129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39" y="0"/>
            <a:ext cx="7400209" cy="546667"/>
          </a:xfrm>
        </p:spPr>
        <p:txBody>
          <a:bodyPr>
            <a:normAutofit/>
          </a:bodyPr>
          <a:lstStyle/>
          <a:p>
            <a:pPr algn="l"/>
            <a:r>
              <a:rPr lang="ru-RU" dirty="0">
                <a:cs typeface="Arial" panose="020B0604020202020204" pitchFamily="34" charset="0"/>
              </a:rPr>
              <a:t>Перспективные схемы сбора данных</a:t>
            </a:r>
            <a:endParaRPr lang="ru-RU" dirty="0"/>
          </a:p>
        </p:txBody>
      </p:sp>
      <p:sp>
        <p:nvSpPr>
          <p:cNvPr id="49" name="object 17"/>
          <p:cNvSpPr/>
          <p:nvPr/>
        </p:nvSpPr>
        <p:spPr>
          <a:xfrm>
            <a:off x="6516216" y="1380800"/>
            <a:ext cx="2188387" cy="2866928"/>
          </a:xfrm>
          <a:prstGeom prst="rect">
            <a:avLst/>
          </a:prstGeom>
          <a:blipFill>
            <a:blip r:embed="rId2" cstate="print"/>
            <a:stretch>
              <a:fillRect/>
            </a:stretch>
          </a:blipFill>
        </p:spPr>
        <p:txBody>
          <a:bodyPr wrap="square" lIns="0" tIns="0" rIns="0" bIns="0" rtlCol="0"/>
          <a:lstStyle/>
          <a:p>
            <a:endParaRPr/>
          </a:p>
        </p:txBody>
      </p:sp>
      <p:sp>
        <p:nvSpPr>
          <p:cNvPr id="58" name="object 26"/>
          <p:cNvSpPr txBox="1"/>
          <p:nvPr/>
        </p:nvSpPr>
        <p:spPr>
          <a:xfrm>
            <a:off x="6508555" y="816542"/>
            <a:ext cx="2188387" cy="553998"/>
          </a:xfrm>
          <a:prstGeom prst="rect">
            <a:avLst/>
          </a:prstGeom>
        </p:spPr>
        <p:txBody>
          <a:bodyPr vert="horz" wrap="square" lIns="0" tIns="0" rIns="0" bIns="0" rtlCol="0">
            <a:spAutoFit/>
          </a:bodyPr>
          <a:lstStyle/>
          <a:p>
            <a:pPr marL="12700" algn="ctr">
              <a:lnSpc>
                <a:spcPct val="100000"/>
              </a:lnSpc>
            </a:pPr>
            <a:r>
              <a:rPr lang="ru-RU" sz="1800" spc="35" dirty="0" smtClean="0">
                <a:solidFill>
                  <a:schemeClr val="tx1">
                    <a:lumMod val="65000"/>
                    <a:lumOff val="35000"/>
                  </a:schemeClr>
                </a:solidFill>
                <a:latin typeface="Calibri"/>
                <a:cs typeface="Calibri"/>
              </a:rPr>
              <a:t>Хранилище</a:t>
            </a:r>
            <a:r>
              <a:rPr sz="1800" spc="40" dirty="0" smtClean="0">
                <a:solidFill>
                  <a:schemeClr val="tx1">
                    <a:lumMod val="65000"/>
                    <a:lumOff val="35000"/>
                  </a:schemeClr>
                </a:solidFill>
                <a:latin typeface="Calibri"/>
                <a:cs typeface="Calibri"/>
              </a:rPr>
              <a:t> </a:t>
            </a:r>
            <a:r>
              <a:rPr lang="ru-RU" spc="-35" dirty="0" smtClean="0">
                <a:solidFill>
                  <a:schemeClr val="tx1">
                    <a:lumMod val="65000"/>
                    <a:lumOff val="35000"/>
                  </a:schemeClr>
                </a:solidFill>
                <a:latin typeface="Calibri"/>
                <a:cs typeface="Calibri"/>
              </a:rPr>
              <a:t>данных</a:t>
            </a:r>
            <a:endParaRPr lang="ru-RU" sz="1800" dirty="0" smtClean="0">
              <a:solidFill>
                <a:schemeClr val="tx1">
                  <a:lumMod val="65000"/>
                  <a:lumOff val="35000"/>
                </a:schemeClr>
              </a:solidFill>
              <a:latin typeface="Calibri"/>
              <a:cs typeface="Calibri"/>
            </a:endParaRPr>
          </a:p>
          <a:p>
            <a:pPr marL="12700" algn="ctr">
              <a:lnSpc>
                <a:spcPct val="100000"/>
              </a:lnSpc>
            </a:pPr>
            <a:r>
              <a:rPr lang="ru-RU" dirty="0" smtClean="0">
                <a:solidFill>
                  <a:schemeClr val="tx1">
                    <a:lumMod val="65000"/>
                    <a:lumOff val="35000"/>
                  </a:schemeClr>
                </a:solidFill>
                <a:latin typeface="Calibri"/>
                <a:cs typeface="Calibri"/>
              </a:rPr>
              <a:t>дата хаба</a:t>
            </a:r>
            <a:endParaRPr sz="1800" dirty="0">
              <a:solidFill>
                <a:schemeClr val="tx1">
                  <a:lumMod val="65000"/>
                  <a:lumOff val="35000"/>
                </a:schemeClr>
              </a:solidFill>
              <a:latin typeface="Calibri"/>
              <a:cs typeface="Calibri"/>
            </a:endParaRPr>
          </a:p>
        </p:txBody>
      </p:sp>
      <p:grpSp>
        <p:nvGrpSpPr>
          <p:cNvPr id="8" name="Группа 7"/>
          <p:cNvGrpSpPr/>
          <p:nvPr/>
        </p:nvGrpSpPr>
        <p:grpSpPr>
          <a:xfrm>
            <a:off x="602849" y="3579862"/>
            <a:ext cx="2730799" cy="1512168"/>
            <a:chOff x="602849" y="3723878"/>
            <a:chExt cx="2730799" cy="1512168"/>
          </a:xfrm>
        </p:grpSpPr>
        <p:sp>
          <p:nvSpPr>
            <p:cNvPr id="24" name="object 8"/>
            <p:cNvSpPr txBox="1"/>
            <p:nvPr/>
          </p:nvSpPr>
          <p:spPr>
            <a:xfrm>
              <a:off x="602849" y="3723878"/>
              <a:ext cx="2179682" cy="707886"/>
            </a:xfrm>
            <a:prstGeom prst="rect">
              <a:avLst/>
            </a:prstGeom>
            <a:ln w="38100">
              <a:solidFill>
                <a:srgbClr val="2874B0"/>
              </a:solidFill>
            </a:ln>
          </p:spPr>
          <p:txBody>
            <a:bodyPr vert="horz" wrap="square" lIns="0" tIns="0" rIns="0" bIns="0" rtlCol="0">
              <a:spAutoFit/>
            </a:bodyPr>
            <a:lstStyle/>
            <a:p>
              <a:pPr marL="6350" algn="ctr">
                <a:lnSpc>
                  <a:spcPct val="100000"/>
                </a:lnSpc>
              </a:pPr>
              <a:r>
                <a:rPr lang="ru-RU" dirty="0" smtClean="0">
                  <a:solidFill>
                    <a:schemeClr val="tx2">
                      <a:lumMod val="75000"/>
                    </a:schemeClr>
                  </a:solidFill>
                  <a:latin typeface="Helvetica"/>
                  <a:cs typeface="Helvetica"/>
                </a:rPr>
                <a:t>Обмен </a:t>
              </a:r>
            </a:p>
            <a:p>
              <a:pPr marL="6350" algn="ctr">
                <a:lnSpc>
                  <a:spcPct val="100000"/>
                </a:lnSpc>
              </a:pPr>
              <a:r>
                <a:rPr lang="ru-RU" dirty="0" smtClean="0">
                  <a:solidFill>
                    <a:schemeClr val="tx2">
                      <a:lumMod val="75000"/>
                    </a:schemeClr>
                  </a:solidFill>
                  <a:latin typeface="Helvetica"/>
                  <a:cs typeface="Helvetica"/>
                </a:rPr>
                <a:t>машина-машина</a:t>
              </a:r>
              <a:endParaRPr lang="ru-RU" dirty="0">
                <a:solidFill>
                  <a:schemeClr val="tx2">
                    <a:lumMod val="75000"/>
                  </a:schemeClr>
                </a:solidFill>
                <a:latin typeface="Helvetica"/>
                <a:cs typeface="Helvetica"/>
              </a:endParaRPr>
            </a:p>
            <a:p>
              <a:pPr marL="6350" algn="ctr">
                <a:lnSpc>
                  <a:spcPct val="100000"/>
                </a:lnSpc>
              </a:pPr>
              <a:endParaRPr lang="ru-RU" sz="1000" dirty="0">
                <a:solidFill>
                  <a:srgbClr val="255C8C"/>
                </a:solidFill>
                <a:latin typeface="Helvetica"/>
                <a:cs typeface="Helvetica"/>
              </a:endParaRPr>
            </a:p>
          </p:txBody>
        </p:sp>
        <p:grpSp>
          <p:nvGrpSpPr>
            <p:cNvPr id="39" name="Группа 38">
              <a:extLst>
                <a:ext uri="{FF2B5EF4-FFF2-40B4-BE49-F238E27FC236}">
                  <a16:creationId xmlns="" xmlns:a16="http://schemas.microsoft.com/office/drawing/2014/main" id="{E711149D-2776-46B9-AF87-D63FA937CB96}"/>
                </a:ext>
              </a:extLst>
            </p:cNvPr>
            <p:cNvGrpSpPr/>
            <p:nvPr/>
          </p:nvGrpSpPr>
          <p:grpSpPr>
            <a:xfrm>
              <a:off x="1695507" y="4299942"/>
              <a:ext cx="1638141" cy="936104"/>
              <a:chOff x="6644277" y="2083303"/>
              <a:chExt cx="2285998" cy="2878388"/>
            </a:xfrm>
          </p:grpSpPr>
          <p:sp>
            <p:nvSpPr>
              <p:cNvPr id="40" name="object 9">
                <a:extLst>
                  <a:ext uri="{FF2B5EF4-FFF2-40B4-BE49-F238E27FC236}">
                    <a16:creationId xmlns="" xmlns:a16="http://schemas.microsoft.com/office/drawing/2014/main" id="{9AA78CF8-3B0F-4C0F-989D-83F5B919B6A0}"/>
                  </a:ext>
                </a:extLst>
              </p:cNvPr>
              <p:cNvSpPr/>
              <p:nvPr/>
            </p:nvSpPr>
            <p:spPr>
              <a:xfrm>
                <a:off x="6644277" y="2083303"/>
                <a:ext cx="2285998" cy="2878388"/>
              </a:xfrm>
              <a:prstGeom prst="rect">
                <a:avLst/>
              </a:prstGeom>
              <a:blipFill>
                <a:blip r:embed="rId3" cstate="print">
                  <a:biLevel thresh="25000"/>
                </a:blip>
                <a:stretch>
                  <a:fillRect/>
                </a:stretch>
              </a:blipFill>
            </p:spPr>
            <p:txBody>
              <a:bodyPr wrap="square" lIns="0" tIns="0" rIns="0" bIns="0" rtlCol="0"/>
              <a:lstStyle/>
              <a:p>
                <a:endParaRPr dirty="0"/>
              </a:p>
            </p:txBody>
          </p:sp>
          <p:sp>
            <p:nvSpPr>
              <p:cNvPr id="41" name="object 4">
                <a:extLst>
                  <a:ext uri="{FF2B5EF4-FFF2-40B4-BE49-F238E27FC236}">
                    <a16:creationId xmlns="" xmlns:a16="http://schemas.microsoft.com/office/drawing/2014/main" id="{860A6D80-C71A-41F9-A0B0-2213F540F39C}"/>
                  </a:ext>
                </a:extLst>
              </p:cNvPr>
              <p:cNvSpPr txBox="1"/>
              <p:nvPr/>
            </p:nvSpPr>
            <p:spPr>
              <a:xfrm>
                <a:off x="6826684" y="2591338"/>
                <a:ext cx="2016225" cy="1690317"/>
              </a:xfrm>
              <a:prstGeom prst="rect">
                <a:avLst/>
              </a:prstGeom>
            </p:spPr>
            <p:txBody>
              <a:bodyPr vert="horz" wrap="square" lIns="0" tIns="0" rIns="0" bIns="0" rtlCol="0">
                <a:spAutoFit/>
              </a:bodyPr>
              <a:lstStyle/>
              <a:p>
                <a:pPr marL="6350" algn="ctr"/>
                <a:r>
                  <a:rPr lang="ru-RU" sz="1000" spc="140" dirty="0">
                    <a:solidFill>
                      <a:srgbClr val="245C8B"/>
                    </a:solidFill>
                    <a:latin typeface="Arial Narrow"/>
                    <a:cs typeface="Arial Narrow"/>
                  </a:rPr>
                  <a:t>взаимодействие информационных систем </a:t>
                </a:r>
              </a:p>
              <a:p>
                <a:pPr marL="6350" algn="ctr"/>
                <a:r>
                  <a:rPr lang="ru-RU" sz="1000" spc="140" dirty="0">
                    <a:solidFill>
                      <a:srgbClr val="245C8B"/>
                    </a:solidFill>
                    <a:latin typeface="Arial Narrow"/>
                    <a:cs typeface="Arial Narrow"/>
                  </a:rPr>
                  <a:t>(наборы данных)</a:t>
                </a:r>
              </a:p>
            </p:txBody>
          </p:sp>
        </p:grpSp>
      </p:grpSp>
      <p:grpSp>
        <p:nvGrpSpPr>
          <p:cNvPr id="7" name="Группа 6"/>
          <p:cNvGrpSpPr/>
          <p:nvPr/>
        </p:nvGrpSpPr>
        <p:grpSpPr>
          <a:xfrm>
            <a:off x="602849" y="771550"/>
            <a:ext cx="2713426" cy="1180139"/>
            <a:chOff x="602849" y="847320"/>
            <a:chExt cx="2713426" cy="1180139"/>
          </a:xfrm>
        </p:grpSpPr>
        <p:grpSp>
          <p:nvGrpSpPr>
            <p:cNvPr id="6" name="Группа 5"/>
            <p:cNvGrpSpPr/>
            <p:nvPr/>
          </p:nvGrpSpPr>
          <p:grpSpPr>
            <a:xfrm>
              <a:off x="602849" y="847320"/>
              <a:ext cx="2713426" cy="1180139"/>
              <a:chOff x="602849" y="847320"/>
              <a:chExt cx="2713426" cy="1180139"/>
            </a:xfrm>
          </p:grpSpPr>
          <p:sp>
            <p:nvSpPr>
              <p:cNvPr id="30" name="object 9">
                <a:extLst>
                  <a:ext uri="{FF2B5EF4-FFF2-40B4-BE49-F238E27FC236}">
                    <a16:creationId xmlns="" xmlns:a16="http://schemas.microsoft.com/office/drawing/2014/main" id="{33A3D529-CB61-4529-9896-591F4D10D49D}"/>
                  </a:ext>
                </a:extLst>
              </p:cNvPr>
              <p:cNvSpPr/>
              <p:nvPr/>
            </p:nvSpPr>
            <p:spPr>
              <a:xfrm>
                <a:off x="1735976" y="1302228"/>
                <a:ext cx="1580299" cy="725231"/>
              </a:xfrm>
              <a:prstGeom prst="rect">
                <a:avLst/>
              </a:prstGeom>
              <a:blipFill>
                <a:blip r:embed="rId3" cstate="print">
                  <a:biLevel thresh="25000"/>
                </a:blip>
                <a:stretch>
                  <a:fillRect/>
                </a:stretch>
              </a:blipFill>
            </p:spPr>
            <p:txBody>
              <a:bodyPr wrap="square" lIns="0" tIns="0" rIns="0" bIns="0" rtlCol="0"/>
              <a:lstStyle/>
              <a:p>
                <a:endParaRPr/>
              </a:p>
            </p:txBody>
          </p:sp>
          <p:sp>
            <p:nvSpPr>
              <p:cNvPr id="25" name="object 9"/>
              <p:cNvSpPr txBox="1"/>
              <p:nvPr/>
            </p:nvSpPr>
            <p:spPr>
              <a:xfrm>
                <a:off x="602849" y="847320"/>
                <a:ext cx="2185321" cy="569387"/>
              </a:xfrm>
              <a:prstGeom prst="rect">
                <a:avLst/>
              </a:prstGeom>
              <a:ln w="38100">
                <a:solidFill>
                  <a:srgbClr val="2874B0"/>
                </a:solidFill>
              </a:ln>
            </p:spPr>
            <p:txBody>
              <a:bodyPr vert="horz" wrap="square" lIns="0" tIns="0" rIns="0" bIns="0" rtlCol="0">
                <a:spAutoFit/>
              </a:bodyPr>
              <a:lstStyle/>
              <a:p>
                <a:pPr algn="ctr">
                  <a:lnSpc>
                    <a:spcPct val="100000"/>
                  </a:lnSpc>
                </a:pPr>
                <a:r>
                  <a:rPr lang="en-US" sz="2000" spc="90" dirty="0" smtClean="0">
                    <a:solidFill>
                      <a:schemeClr val="tx2">
                        <a:lumMod val="75000"/>
                      </a:schemeClr>
                    </a:solidFill>
                    <a:latin typeface="Helvetica" panose="020B0604020202020204" pitchFamily="34" charset="0"/>
                    <a:cs typeface="Helvetica" panose="020B0604020202020204" pitchFamily="34" charset="0"/>
                  </a:rPr>
                  <a:t>Web</a:t>
                </a:r>
                <a:r>
                  <a:rPr sz="2000" spc="-70" dirty="0" smtClean="0">
                    <a:solidFill>
                      <a:schemeClr val="tx2">
                        <a:lumMod val="75000"/>
                      </a:schemeClr>
                    </a:solidFill>
                    <a:latin typeface="Helvetica" panose="020B0604020202020204" pitchFamily="34" charset="0"/>
                    <a:cs typeface="Helvetica" panose="020B0604020202020204" pitchFamily="34" charset="0"/>
                  </a:rPr>
                  <a:t>-</a:t>
                </a:r>
                <a:r>
                  <a:rPr lang="ru-RU" sz="2000" spc="100" dirty="0" smtClean="0">
                    <a:solidFill>
                      <a:schemeClr val="tx2">
                        <a:lumMod val="75000"/>
                      </a:schemeClr>
                    </a:solidFill>
                    <a:latin typeface="Helvetica" panose="020B0604020202020204" pitchFamily="34" charset="0"/>
                    <a:cs typeface="Helvetica" panose="020B0604020202020204" pitchFamily="34" charset="0"/>
                  </a:rPr>
                  <a:t>сбор</a:t>
                </a:r>
              </a:p>
              <a:p>
                <a:pPr algn="ctr">
                  <a:lnSpc>
                    <a:spcPct val="100000"/>
                  </a:lnSpc>
                </a:pPr>
                <a:r>
                  <a:rPr lang="ru-RU" sz="1100" spc="100" dirty="0" smtClean="0">
                    <a:solidFill>
                      <a:schemeClr val="tx2">
                        <a:lumMod val="75000"/>
                      </a:schemeClr>
                    </a:solidFill>
                    <a:latin typeface="Helvetica" panose="020B0604020202020204" pitchFamily="34" charset="0"/>
                    <a:cs typeface="Helvetica" panose="020B0604020202020204" pitchFamily="34" charset="0"/>
                  </a:rPr>
                  <a:t>ручной ввод</a:t>
                </a:r>
              </a:p>
              <a:p>
                <a:pPr algn="ctr">
                  <a:lnSpc>
                    <a:spcPct val="100000"/>
                  </a:lnSpc>
                </a:pPr>
                <a:endParaRPr sz="600" dirty="0">
                  <a:solidFill>
                    <a:schemeClr val="tx2">
                      <a:lumMod val="75000"/>
                    </a:schemeClr>
                  </a:solidFill>
                  <a:latin typeface="Helvetica" panose="020B0604020202020204" pitchFamily="34" charset="0"/>
                  <a:cs typeface="Helvetica" panose="020B0604020202020204" pitchFamily="34" charset="0"/>
                </a:endParaRPr>
              </a:p>
            </p:txBody>
          </p:sp>
        </p:grpSp>
        <p:sp>
          <p:nvSpPr>
            <p:cNvPr id="45" name="object 4">
              <a:extLst>
                <a:ext uri="{FF2B5EF4-FFF2-40B4-BE49-F238E27FC236}">
                  <a16:creationId xmlns="" xmlns:a16="http://schemas.microsoft.com/office/drawing/2014/main" id="{6E05EADA-519F-4C09-BC8C-B45DF915DA11}"/>
                </a:ext>
              </a:extLst>
            </p:cNvPr>
            <p:cNvSpPr txBox="1"/>
            <p:nvPr/>
          </p:nvSpPr>
          <p:spPr>
            <a:xfrm>
              <a:off x="1835696" y="1519529"/>
              <a:ext cx="1375513" cy="307777"/>
            </a:xfrm>
            <a:prstGeom prst="rect">
              <a:avLst/>
            </a:prstGeom>
          </p:spPr>
          <p:txBody>
            <a:bodyPr vert="horz" wrap="square" lIns="0" tIns="0" rIns="0" bIns="0" rtlCol="0">
              <a:spAutoFit/>
            </a:bodyPr>
            <a:lstStyle/>
            <a:p>
              <a:pPr marL="6350" algn="ctr">
                <a:lnSpc>
                  <a:spcPct val="100000"/>
                </a:lnSpc>
              </a:pPr>
              <a:r>
                <a:rPr lang="ru-RU" sz="1000" dirty="0">
                  <a:solidFill>
                    <a:srgbClr val="255C8C"/>
                  </a:solidFill>
                  <a:latin typeface="Helvetica"/>
                  <a:cs typeface="Helvetica"/>
                </a:rPr>
                <a:t>формы </a:t>
              </a:r>
            </a:p>
            <a:p>
              <a:pPr marL="6350" algn="ctr">
                <a:lnSpc>
                  <a:spcPct val="100000"/>
                </a:lnSpc>
              </a:pPr>
              <a:r>
                <a:rPr lang="ru-RU" sz="1000" dirty="0">
                  <a:solidFill>
                    <a:srgbClr val="255C8C"/>
                  </a:solidFill>
                  <a:latin typeface="Helvetica"/>
                  <a:cs typeface="Helvetica"/>
                </a:rPr>
                <a:t>вопросников</a:t>
              </a:r>
              <a:endParaRPr lang="en-US" sz="1000" dirty="0">
                <a:latin typeface="Arial Narrow"/>
                <a:cs typeface="Arial Narrow"/>
              </a:endParaRPr>
            </a:p>
          </p:txBody>
        </p:sp>
      </p:grpSp>
      <p:grpSp>
        <p:nvGrpSpPr>
          <p:cNvPr id="5" name="Группа 4"/>
          <p:cNvGrpSpPr/>
          <p:nvPr/>
        </p:nvGrpSpPr>
        <p:grpSpPr>
          <a:xfrm>
            <a:off x="585942" y="2067694"/>
            <a:ext cx="2730333" cy="1385911"/>
            <a:chOff x="585942" y="2260233"/>
            <a:chExt cx="2730333" cy="1385911"/>
          </a:xfrm>
        </p:grpSpPr>
        <p:grpSp>
          <p:nvGrpSpPr>
            <p:cNvPr id="59" name="Группа 58">
              <a:extLst>
                <a:ext uri="{FF2B5EF4-FFF2-40B4-BE49-F238E27FC236}">
                  <a16:creationId xmlns="" xmlns:a16="http://schemas.microsoft.com/office/drawing/2014/main" id="{5AE30497-51BD-4D78-A125-4EE94F1E2000}"/>
                </a:ext>
              </a:extLst>
            </p:cNvPr>
            <p:cNvGrpSpPr/>
            <p:nvPr/>
          </p:nvGrpSpPr>
          <p:grpSpPr>
            <a:xfrm>
              <a:off x="1692690" y="2863319"/>
              <a:ext cx="1623585" cy="782825"/>
              <a:chOff x="6550428" y="1707657"/>
              <a:chExt cx="2379848" cy="2149651"/>
            </a:xfrm>
          </p:grpSpPr>
          <p:sp>
            <p:nvSpPr>
              <p:cNvPr id="60" name="object 9">
                <a:extLst>
                  <a:ext uri="{FF2B5EF4-FFF2-40B4-BE49-F238E27FC236}">
                    <a16:creationId xmlns="" xmlns:a16="http://schemas.microsoft.com/office/drawing/2014/main" id="{C833902F-6BBA-417C-B7AB-9CD5E2331475}"/>
                  </a:ext>
                </a:extLst>
              </p:cNvPr>
              <p:cNvSpPr/>
              <p:nvPr/>
            </p:nvSpPr>
            <p:spPr>
              <a:xfrm>
                <a:off x="6550428" y="1707657"/>
                <a:ext cx="2379848" cy="2149651"/>
              </a:xfrm>
              <a:prstGeom prst="rect">
                <a:avLst/>
              </a:prstGeom>
              <a:blipFill>
                <a:blip r:embed="rId3" cstate="print">
                  <a:biLevel thresh="25000"/>
                </a:blip>
                <a:stretch>
                  <a:fillRect/>
                </a:stretch>
              </a:blipFill>
            </p:spPr>
            <p:txBody>
              <a:bodyPr wrap="square" lIns="0" tIns="0" rIns="0" bIns="0" rtlCol="0"/>
              <a:lstStyle/>
              <a:p>
                <a:endParaRPr/>
              </a:p>
            </p:txBody>
          </p:sp>
          <p:sp>
            <p:nvSpPr>
              <p:cNvPr id="61" name="object 4">
                <a:extLst>
                  <a:ext uri="{FF2B5EF4-FFF2-40B4-BE49-F238E27FC236}">
                    <a16:creationId xmlns="" xmlns:a16="http://schemas.microsoft.com/office/drawing/2014/main" id="{270590A6-CCEE-43DD-9386-72C8DA6D787F}"/>
                  </a:ext>
                </a:extLst>
              </p:cNvPr>
              <p:cNvSpPr txBox="1"/>
              <p:nvPr/>
            </p:nvSpPr>
            <p:spPr>
              <a:xfrm>
                <a:off x="6732237" y="2381571"/>
                <a:ext cx="2016225" cy="845161"/>
              </a:xfrm>
              <a:prstGeom prst="rect">
                <a:avLst/>
              </a:prstGeom>
            </p:spPr>
            <p:txBody>
              <a:bodyPr vert="horz" wrap="square" lIns="0" tIns="0" rIns="0" bIns="0" rtlCol="0">
                <a:spAutoFit/>
              </a:bodyPr>
              <a:lstStyle/>
              <a:p>
                <a:pPr marL="6350" algn="ctr"/>
                <a:r>
                  <a:rPr lang="ru-RU" sz="1000" spc="140" dirty="0">
                    <a:solidFill>
                      <a:srgbClr val="245C8B"/>
                    </a:solidFill>
                    <a:latin typeface="Arial Narrow"/>
                    <a:cs typeface="Arial Narrow"/>
                  </a:rPr>
                  <a:t>наборы данных</a:t>
                </a:r>
                <a:r>
                  <a:rPr lang="ru-RU" sz="1000" spc="165" dirty="0">
                    <a:solidFill>
                      <a:srgbClr val="245C8B"/>
                    </a:solidFill>
                    <a:latin typeface="Arial Narrow"/>
                    <a:cs typeface="Arial Narrow"/>
                  </a:rPr>
                  <a:t> </a:t>
                </a:r>
              </a:p>
              <a:p>
                <a:pPr marL="6350" algn="ctr"/>
                <a:r>
                  <a:rPr lang="ru-RU" sz="1000" spc="165" dirty="0">
                    <a:solidFill>
                      <a:srgbClr val="245C8B"/>
                    </a:solidFill>
                    <a:latin typeface="Arial Narrow"/>
                    <a:cs typeface="Arial Narrow"/>
                  </a:rPr>
                  <a:t>(</a:t>
                </a:r>
                <a:r>
                  <a:rPr lang="en-US" sz="1000" spc="165" dirty="0">
                    <a:solidFill>
                      <a:srgbClr val="245C8B"/>
                    </a:solidFill>
                    <a:latin typeface="Arial Narrow"/>
                    <a:cs typeface="Arial Narrow"/>
                  </a:rPr>
                  <a:t>SDMX, CSV, JSON</a:t>
                </a:r>
                <a:r>
                  <a:rPr lang="ru-RU" sz="1000" spc="165" dirty="0">
                    <a:solidFill>
                      <a:srgbClr val="245C8B"/>
                    </a:solidFill>
                    <a:latin typeface="Arial Narrow"/>
                    <a:cs typeface="Arial Narrow"/>
                  </a:rPr>
                  <a:t>)</a:t>
                </a:r>
              </a:p>
            </p:txBody>
          </p:sp>
        </p:grpSp>
        <p:sp>
          <p:nvSpPr>
            <p:cNvPr id="62" name="object 8">
              <a:extLst>
                <a:ext uri="{FF2B5EF4-FFF2-40B4-BE49-F238E27FC236}">
                  <a16:creationId xmlns="" xmlns:a16="http://schemas.microsoft.com/office/drawing/2014/main" id="{4D5B49B4-AE0B-4245-A696-1A9412F029FB}"/>
                </a:ext>
              </a:extLst>
            </p:cNvPr>
            <p:cNvSpPr txBox="1"/>
            <p:nvPr/>
          </p:nvSpPr>
          <p:spPr>
            <a:xfrm>
              <a:off x="585942" y="2260233"/>
              <a:ext cx="2179682" cy="707886"/>
            </a:xfrm>
            <a:prstGeom prst="rect">
              <a:avLst/>
            </a:prstGeom>
            <a:ln w="38100">
              <a:solidFill>
                <a:srgbClr val="2874B0"/>
              </a:solidFill>
            </a:ln>
          </p:spPr>
          <p:txBody>
            <a:bodyPr vert="horz" wrap="square" lIns="0" tIns="0" rIns="0" bIns="0" rtlCol="0">
              <a:spAutoFit/>
            </a:bodyPr>
            <a:lstStyle/>
            <a:p>
              <a:pPr marL="6350" algn="ctr">
                <a:lnSpc>
                  <a:spcPct val="100000"/>
                </a:lnSpc>
              </a:pPr>
              <a:r>
                <a:rPr lang="ru-RU" dirty="0">
                  <a:solidFill>
                    <a:schemeClr val="tx2">
                      <a:lumMod val="75000"/>
                    </a:schemeClr>
                  </a:solidFill>
                  <a:latin typeface="Helvetica"/>
                  <a:cs typeface="Helvetica"/>
                </a:rPr>
                <a:t>Сбор из открытых источников</a:t>
              </a:r>
            </a:p>
            <a:p>
              <a:pPr marL="6350" algn="ctr">
                <a:lnSpc>
                  <a:spcPct val="100000"/>
                </a:lnSpc>
              </a:pPr>
              <a:endParaRPr lang="ru-RU" sz="1000" dirty="0">
                <a:solidFill>
                  <a:srgbClr val="255C8C"/>
                </a:solidFill>
                <a:latin typeface="Helvetica"/>
                <a:cs typeface="Helvetica"/>
              </a:endParaRPr>
            </a:p>
          </p:txBody>
        </p:sp>
      </p:grpSp>
      <p:grpSp>
        <p:nvGrpSpPr>
          <p:cNvPr id="26" name="Группа 25">
            <a:extLst>
              <a:ext uri="{FF2B5EF4-FFF2-40B4-BE49-F238E27FC236}">
                <a16:creationId xmlns="" xmlns:a16="http://schemas.microsoft.com/office/drawing/2014/main" id="{B0E03E1C-99D5-4620-A833-B93AAE8A5FBA}"/>
              </a:ext>
            </a:extLst>
          </p:cNvPr>
          <p:cNvGrpSpPr/>
          <p:nvPr/>
        </p:nvGrpSpPr>
        <p:grpSpPr>
          <a:xfrm>
            <a:off x="4369898" y="1093541"/>
            <a:ext cx="1009622" cy="674079"/>
            <a:chOff x="2632655" y="2420143"/>
            <a:chExt cx="907124" cy="615246"/>
          </a:xfrm>
        </p:grpSpPr>
        <p:sp>
          <p:nvSpPr>
            <p:cNvPr id="28" name="object 16">
              <a:extLst>
                <a:ext uri="{FF2B5EF4-FFF2-40B4-BE49-F238E27FC236}">
                  <a16:creationId xmlns="" xmlns:a16="http://schemas.microsoft.com/office/drawing/2014/main" id="{1C94A512-9F50-4F6B-8C92-524AD5C4C4D8}"/>
                </a:ext>
              </a:extLst>
            </p:cNvPr>
            <p:cNvSpPr/>
            <p:nvPr/>
          </p:nvSpPr>
          <p:spPr>
            <a:xfrm>
              <a:off x="2699793" y="2420143"/>
              <a:ext cx="579839" cy="615246"/>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29" name="object 19">
              <a:extLst>
                <a:ext uri="{FF2B5EF4-FFF2-40B4-BE49-F238E27FC236}">
                  <a16:creationId xmlns="" xmlns:a16="http://schemas.microsoft.com/office/drawing/2014/main" id="{5CB9ACD7-0CF0-4C1F-A508-3899BCED8248}"/>
                </a:ext>
              </a:extLst>
            </p:cNvPr>
            <p:cNvSpPr txBox="1"/>
            <p:nvPr/>
          </p:nvSpPr>
          <p:spPr>
            <a:xfrm>
              <a:off x="2632655" y="2541460"/>
              <a:ext cx="907124" cy="387032"/>
            </a:xfrm>
            <a:prstGeom prst="rect">
              <a:avLst/>
            </a:prstGeom>
          </p:spPr>
          <p:txBody>
            <a:bodyPr vert="horz" wrap="square" lIns="0" tIns="0" rIns="0" bIns="0" rtlCol="0">
              <a:noAutofit/>
            </a:bodyPr>
            <a:lstStyle/>
            <a:p>
              <a:pPr algn="ctr">
                <a:lnSpc>
                  <a:spcPct val="100000"/>
                </a:lnSpc>
              </a:pPr>
              <a:r>
                <a:rPr lang="en-US"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Web </a:t>
              </a:r>
              <a:r>
                <a:rPr lang="ru-RU" sz="1200" b="1" kern="900" spc="35" dirty="0">
                  <a:ln w="6350">
                    <a:solidFill>
                      <a:srgbClr val="C00000"/>
                    </a:solidFill>
                  </a:ln>
                  <a:solidFill>
                    <a:schemeClr val="tx2">
                      <a:lumMod val="75000"/>
                    </a:schemeClr>
                  </a:solidFill>
                  <a:latin typeface="Arial" panose="020B0604020202020204" pitchFamily="34" charset="0"/>
                  <a:cs typeface="Arial" panose="020B0604020202020204" pitchFamily="34" charset="0"/>
                </a:rPr>
                <a:t>интерфейс</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nvGrpSpPr>
          <p:cNvPr id="3" name="Группа 2"/>
          <p:cNvGrpSpPr/>
          <p:nvPr/>
        </p:nvGrpSpPr>
        <p:grpSpPr>
          <a:xfrm>
            <a:off x="3851920" y="2355726"/>
            <a:ext cx="2199435" cy="1043632"/>
            <a:chOff x="3765083" y="3185836"/>
            <a:chExt cx="2199435" cy="1043632"/>
          </a:xfrm>
        </p:grpSpPr>
        <p:sp>
          <p:nvSpPr>
            <p:cNvPr id="69" name="object 26">
              <a:extLst>
                <a:ext uri="{FF2B5EF4-FFF2-40B4-BE49-F238E27FC236}">
                  <a16:creationId xmlns="" xmlns:a16="http://schemas.microsoft.com/office/drawing/2014/main" id="{AFF28C5C-BD9E-445F-AD05-2C041038F9B4}"/>
                </a:ext>
              </a:extLst>
            </p:cNvPr>
            <p:cNvSpPr txBox="1"/>
            <p:nvPr/>
          </p:nvSpPr>
          <p:spPr>
            <a:xfrm>
              <a:off x="3765083" y="4049932"/>
              <a:ext cx="2188387" cy="179536"/>
            </a:xfrm>
            <a:prstGeom prst="rect">
              <a:avLst/>
            </a:prstGeom>
          </p:spPr>
          <p:txBody>
            <a:bodyPr vert="horz" wrap="square" lIns="0" tIns="0" rIns="0" bIns="0" rtlCol="0">
              <a:spAutoFit/>
            </a:bodyPr>
            <a:lstStyle/>
            <a:p>
              <a:pPr marL="12700" algn="ctr">
                <a:lnSpc>
                  <a:spcPts val="1400"/>
                </a:lnSpc>
              </a:pPr>
              <a:r>
                <a:rPr lang="ru-RU" sz="1400" spc="35" dirty="0">
                  <a:solidFill>
                    <a:schemeClr val="tx1">
                      <a:lumMod val="65000"/>
                      <a:lumOff val="35000"/>
                    </a:schemeClr>
                  </a:solidFill>
                  <a:latin typeface="Calibri"/>
                  <a:cs typeface="Calibri"/>
                </a:rPr>
                <a:t>ЦУР </a:t>
              </a:r>
              <a:r>
                <a:rPr lang="ru-RU" sz="1400" spc="35" dirty="0" smtClean="0">
                  <a:solidFill>
                    <a:schemeClr val="tx1">
                      <a:lumMod val="65000"/>
                      <a:lumOff val="35000"/>
                    </a:schemeClr>
                  </a:solidFill>
                  <a:latin typeface="Calibri"/>
                  <a:cs typeface="Calibri"/>
                </a:rPr>
                <a:t>(</a:t>
              </a:r>
              <a:r>
                <a:rPr lang="ru-RU" sz="1200" spc="35" dirty="0">
                  <a:solidFill>
                    <a:schemeClr val="tx1">
                      <a:lumMod val="65000"/>
                      <a:lumOff val="35000"/>
                    </a:schemeClr>
                  </a:solidFill>
                  <a:latin typeface="Calibri"/>
                  <a:cs typeface="Calibri"/>
                </a:rPr>
                <a:t>Росстат, </a:t>
              </a:r>
              <a:r>
                <a:rPr lang="ru-RU" sz="1200" spc="35" dirty="0" err="1" smtClean="0">
                  <a:solidFill>
                    <a:schemeClr val="tx1">
                      <a:lumMod val="65000"/>
                      <a:lumOff val="35000"/>
                    </a:schemeClr>
                  </a:solidFill>
                  <a:latin typeface="Calibri"/>
                  <a:cs typeface="Calibri"/>
                </a:rPr>
                <a:t>Белстат</a:t>
              </a:r>
              <a:r>
                <a:rPr lang="ru-RU" sz="1400" spc="35" dirty="0" smtClean="0">
                  <a:solidFill>
                    <a:schemeClr val="tx1">
                      <a:lumMod val="65000"/>
                      <a:lumOff val="35000"/>
                    </a:schemeClr>
                  </a:solidFill>
                  <a:latin typeface="Calibri"/>
                  <a:cs typeface="Calibri"/>
                </a:rPr>
                <a:t>)</a:t>
              </a:r>
              <a:endParaRPr lang="ru-RU" sz="1400" spc="35" dirty="0">
                <a:solidFill>
                  <a:schemeClr val="tx1">
                    <a:lumMod val="65000"/>
                    <a:lumOff val="35000"/>
                  </a:schemeClr>
                </a:solidFill>
                <a:latin typeface="Calibri"/>
                <a:cs typeface="Calibri"/>
              </a:endParaRPr>
            </a:p>
          </p:txBody>
        </p:sp>
        <p:sp>
          <p:nvSpPr>
            <p:cNvPr id="70" name="object 26">
              <a:extLst>
                <a:ext uri="{FF2B5EF4-FFF2-40B4-BE49-F238E27FC236}">
                  <a16:creationId xmlns="" xmlns:a16="http://schemas.microsoft.com/office/drawing/2014/main" id="{150A5361-EA05-4085-BCC4-6A50C77BB2EE}"/>
                </a:ext>
              </a:extLst>
            </p:cNvPr>
            <p:cNvSpPr txBox="1"/>
            <p:nvPr/>
          </p:nvSpPr>
          <p:spPr>
            <a:xfrm>
              <a:off x="3776131" y="3832804"/>
              <a:ext cx="2188387" cy="179536"/>
            </a:xfrm>
            <a:prstGeom prst="rect">
              <a:avLst/>
            </a:prstGeom>
          </p:spPr>
          <p:txBody>
            <a:bodyPr vert="horz" wrap="square" lIns="0" tIns="0" rIns="0" bIns="0" rtlCol="0">
              <a:spAutoFit/>
            </a:bodyPr>
            <a:lstStyle/>
            <a:p>
              <a:pPr marL="12700" algn="ctr">
                <a:lnSpc>
                  <a:spcPts val="1400"/>
                </a:lnSpc>
              </a:pPr>
              <a:r>
                <a:rPr lang="ru-RU" sz="1200" spc="35" dirty="0">
                  <a:solidFill>
                    <a:schemeClr val="tx1">
                      <a:lumMod val="65000"/>
                      <a:lumOff val="35000"/>
                    </a:schemeClr>
                  </a:solidFill>
                  <a:latin typeface="Calibri"/>
                  <a:cs typeface="Calibri"/>
                </a:rPr>
                <a:t>международные организации</a:t>
              </a:r>
              <a:endParaRPr lang="ru-RU" sz="1100" spc="35" dirty="0">
                <a:solidFill>
                  <a:schemeClr val="tx1">
                    <a:lumMod val="65000"/>
                    <a:lumOff val="35000"/>
                  </a:schemeClr>
                </a:solidFill>
                <a:latin typeface="Calibri"/>
                <a:cs typeface="Calibri"/>
              </a:endParaRPr>
            </a:p>
          </p:txBody>
        </p:sp>
        <p:grpSp>
          <p:nvGrpSpPr>
            <p:cNvPr id="31" name="Группа 30">
              <a:extLst>
                <a:ext uri="{FF2B5EF4-FFF2-40B4-BE49-F238E27FC236}">
                  <a16:creationId xmlns="" xmlns:a16="http://schemas.microsoft.com/office/drawing/2014/main" id="{B0E03E1C-99D5-4620-A833-B93AAE8A5FBA}"/>
                </a:ext>
              </a:extLst>
            </p:cNvPr>
            <p:cNvGrpSpPr/>
            <p:nvPr/>
          </p:nvGrpSpPr>
          <p:grpSpPr>
            <a:xfrm>
              <a:off x="4354466" y="3185836"/>
              <a:ext cx="1009622" cy="646968"/>
              <a:chOff x="2701653" y="2529515"/>
              <a:chExt cx="907124" cy="590501"/>
            </a:xfrm>
          </p:grpSpPr>
          <p:sp>
            <p:nvSpPr>
              <p:cNvPr id="32" name="object 16">
                <a:extLst>
                  <a:ext uri="{FF2B5EF4-FFF2-40B4-BE49-F238E27FC236}">
                    <a16:creationId xmlns="" xmlns:a16="http://schemas.microsoft.com/office/drawing/2014/main" id="{1C94A512-9F50-4F6B-8C92-524AD5C4C4D8}"/>
                  </a:ext>
                </a:extLst>
              </p:cNvPr>
              <p:cNvSpPr/>
              <p:nvPr/>
            </p:nvSpPr>
            <p:spPr>
              <a:xfrm>
                <a:off x="2768791" y="2529515"/>
                <a:ext cx="644536" cy="590501"/>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3" name="object 19">
                <a:extLst>
                  <a:ext uri="{FF2B5EF4-FFF2-40B4-BE49-F238E27FC236}">
                    <a16:creationId xmlns="" xmlns:a16="http://schemas.microsoft.com/office/drawing/2014/main" id="{5CB9ACD7-0CF0-4C1F-A508-3899BCED8248}"/>
                  </a:ext>
                </a:extLst>
              </p:cNvPr>
              <p:cNvSpPr txBox="1"/>
              <p:nvPr/>
            </p:nvSpPr>
            <p:spPr>
              <a:xfrm>
                <a:off x="2701653" y="2615951"/>
                <a:ext cx="907124" cy="387032"/>
              </a:xfrm>
              <a:prstGeom prst="rect">
                <a:avLst/>
              </a:prstGeom>
            </p:spPr>
            <p:txBody>
              <a:bodyPr vert="horz" wrap="square" lIns="0" tIns="0" rIns="0" bIns="0" rtlCol="0">
                <a:noAutofit/>
              </a:bodyPr>
              <a:lstStyle/>
              <a:p>
                <a:pPr algn="ctr">
                  <a:lnSpc>
                    <a:spcPct val="100000"/>
                  </a:lnSpc>
                </a:pPr>
                <a:r>
                  <a:rPr lang="en-US" sz="1200" b="1" kern="900" spc="35" dirty="0" smtClean="0">
                    <a:ln w="6350">
                      <a:solidFill>
                        <a:srgbClr val="C00000"/>
                      </a:solidFill>
                    </a:ln>
                    <a:solidFill>
                      <a:schemeClr val="tx2">
                        <a:lumMod val="75000"/>
                      </a:schemeClr>
                    </a:solidFill>
                    <a:latin typeface="Arial" panose="020B0604020202020204" pitchFamily="34" charset="0"/>
                    <a:cs typeface="Arial" panose="020B0604020202020204" pitchFamily="34" charset="0"/>
                  </a:rPr>
                  <a:t>API</a:t>
                </a:r>
              </a:p>
              <a:p>
                <a:pPr algn="ctr">
                  <a:lnSpc>
                    <a:spcPct val="100000"/>
                  </a:lnSpc>
                </a:pPr>
                <a:r>
                  <a:rPr lang="ru-RU" sz="1200" b="1" kern="900" spc="35" dirty="0" smtClean="0">
                    <a:ln w="6350">
                      <a:solidFill>
                        <a:srgbClr val="C00000"/>
                      </a:solidFill>
                    </a:ln>
                    <a:solidFill>
                      <a:schemeClr val="tx2">
                        <a:lumMod val="75000"/>
                      </a:schemeClr>
                    </a:solidFill>
                    <a:latin typeface="Arial" panose="020B0604020202020204" pitchFamily="34" charset="0"/>
                    <a:cs typeface="Arial" panose="020B0604020202020204" pitchFamily="34" charset="0"/>
                  </a:rPr>
                  <a:t>(коннектор)</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grpSp>
      <p:grpSp>
        <p:nvGrpSpPr>
          <p:cNvPr id="4" name="Группа 3"/>
          <p:cNvGrpSpPr/>
          <p:nvPr/>
        </p:nvGrpSpPr>
        <p:grpSpPr>
          <a:xfrm>
            <a:off x="4139952" y="3867894"/>
            <a:ext cx="1351964" cy="519161"/>
            <a:chOff x="3983157" y="3915930"/>
            <a:chExt cx="1351964" cy="519161"/>
          </a:xfrm>
        </p:grpSpPr>
        <p:sp>
          <p:nvSpPr>
            <p:cNvPr id="36" name="object 16">
              <a:extLst>
                <a:ext uri="{FF2B5EF4-FFF2-40B4-BE49-F238E27FC236}">
                  <a16:creationId xmlns="" xmlns:a16="http://schemas.microsoft.com/office/drawing/2014/main" id="{1C94A512-9F50-4F6B-8C92-524AD5C4C4D8}"/>
                </a:ext>
              </a:extLst>
            </p:cNvPr>
            <p:cNvSpPr/>
            <p:nvPr/>
          </p:nvSpPr>
          <p:spPr>
            <a:xfrm>
              <a:off x="4776602" y="3916348"/>
              <a:ext cx="558519" cy="518743"/>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8" name="object 16">
              <a:extLst>
                <a:ext uri="{FF2B5EF4-FFF2-40B4-BE49-F238E27FC236}">
                  <a16:creationId xmlns="" xmlns:a16="http://schemas.microsoft.com/office/drawing/2014/main" id="{1C94A512-9F50-4F6B-8C92-524AD5C4C4D8}"/>
                </a:ext>
              </a:extLst>
            </p:cNvPr>
            <p:cNvSpPr/>
            <p:nvPr/>
          </p:nvSpPr>
          <p:spPr>
            <a:xfrm rot="10800000">
              <a:off x="3983157" y="3915930"/>
              <a:ext cx="558519" cy="518743"/>
            </a:xfrm>
            <a:custGeom>
              <a:avLst/>
              <a:gdLst/>
              <a:ahLst/>
              <a:cxnLst/>
              <a:rect l="l" t="t" r="r" b="b"/>
              <a:pathLst>
                <a:path w="904875" h="914400">
                  <a:moveTo>
                    <a:pt x="452500" y="0"/>
                  </a:moveTo>
                  <a:lnTo>
                    <a:pt x="0" y="0"/>
                  </a:lnTo>
                  <a:lnTo>
                    <a:pt x="452500" y="457200"/>
                  </a:lnTo>
                  <a:lnTo>
                    <a:pt x="0" y="914400"/>
                  </a:lnTo>
                  <a:lnTo>
                    <a:pt x="452500" y="914400"/>
                  </a:lnTo>
                  <a:lnTo>
                    <a:pt x="904875" y="457200"/>
                  </a:lnTo>
                  <a:lnTo>
                    <a:pt x="452500" y="0"/>
                  </a:lnTo>
                  <a:close/>
                </a:path>
              </a:pathLst>
            </a:custGeom>
            <a:solidFill>
              <a:srgbClr val="F69B16"/>
            </a:solidFill>
          </p:spPr>
          <p:txBody>
            <a:bodyPr wrap="square" lIns="0" tIns="0" rIns="0" bIns="0" rtlCol="0">
              <a:noAutofit/>
            </a:bodyPr>
            <a:lstStyle/>
            <a:p>
              <a:endParaRPr sz="1200" kern="900">
                <a:latin typeface="Arial" panose="020B0604020202020204" pitchFamily="34" charset="0"/>
                <a:cs typeface="Arial" panose="020B0604020202020204" pitchFamily="34" charset="0"/>
              </a:endParaRPr>
            </a:p>
          </p:txBody>
        </p:sp>
        <p:sp>
          <p:nvSpPr>
            <p:cNvPr id="37" name="object 19">
              <a:extLst>
                <a:ext uri="{FF2B5EF4-FFF2-40B4-BE49-F238E27FC236}">
                  <a16:creationId xmlns="" xmlns:a16="http://schemas.microsoft.com/office/drawing/2014/main" id="{5CB9ACD7-0CF0-4C1F-A508-3899BCED8248}"/>
                </a:ext>
              </a:extLst>
            </p:cNvPr>
            <p:cNvSpPr txBox="1"/>
            <p:nvPr/>
          </p:nvSpPr>
          <p:spPr>
            <a:xfrm>
              <a:off x="4194263" y="3963699"/>
              <a:ext cx="1009622" cy="424042"/>
            </a:xfrm>
            <a:prstGeom prst="rect">
              <a:avLst/>
            </a:prstGeom>
          </p:spPr>
          <p:txBody>
            <a:bodyPr vert="horz" wrap="square" lIns="0" tIns="0" rIns="0" bIns="0" rtlCol="0">
              <a:noAutofit/>
            </a:bodyPr>
            <a:lstStyle/>
            <a:p>
              <a:pPr algn="ctr">
                <a:lnSpc>
                  <a:spcPct val="100000"/>
                </a:lnSpc>
              </a:pPr>
              <a:r>
                <a:rPr lang="en-US" sz="1200" b="1" kern="900" spc="35" dirty="0" smtClean="0">
                  <a:ln w="6350">
                    <a:solidFill>
                      <a:srgbClr val="C00000"/>
                    </a:solidFill>
                  </a:ln>
                  <a:solidFill>
                    <a:schemeClr val="tx2">
                      <a:lumMod val="75000"/>
                    </a:schemeClr>
                  </a:solidFill>
                  <a:latin typeface="Arial" panose="020B0604020202020204" pitchFamily="34" charset="0"/>
                  <a:cs typeface="Arial" panose="020B0604020202020204" pitchFamily="34" charset="0"/>
                </a:rPr>
                <a:t>API</a:t>
              </a:r>
            </a:p>
            <a:p>
              <a:pPr algn="ctr">
                <a:lnSpc>
                  <a:spcPct val="100000"/>
                </a:lnSpc>
              </a:pPr>
              <a:r>
                <a:rPr lang="ru-RU" sz="1200" b="1" kern="900" spc="35" dirty="0" smtClean="0">
                  <a:ln w="6350">
                    <a:solidFill>
                      <a:srgbClr val="C00000"/>
                    </a:solidFill>
                  </a:ln>
                  <a:solidFill>
                    <a:schemeClr val="tx2">
                      <a:lumMod val="75000"/>
                    </a:schemeClr>
                  </a:solidFill>
                  <a:latin typeface="Arial" panose="020B0604020202020204" pitchFamily="34" charset="0"/>
                  <a:cs typeface="Arial" panose="020B0604020202020204" pitchFamily="34" charset="0"/>
                </a:rPr>
                <a:t>(коннектор)</a:t>
              </a:r>
              <a:endParaRPr sz="1200" b="1" kern="900" dirty="0">
                <a:ln w="6350">
                  <a:solidFill>
                    <a:srgbClr val="C00000"/>
                  </a:solidFill>
                </a:ln>
                <a:solidFill>
                  <a:schemeClr val="tx2">
                    <a:lumMod val="7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59443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7200800" cy="546667"/>
          </a:xfrm>
        </p:spPr>
        <p:txBody>
          <a:bodyPr/>
          <a:lstStyle/>
          <a:p>
            <a:pPr algn="l"/>
            <a:r>
              <a:rPr lang="ru-RU" dirty="0"/>
              <a:t>Сбор форм вопросников или наборов данных?</a:t>
            </a:r>
          </a:p>
        </p:txBody>
      </p:sp>
      <p:grpSp>
        <p:nvGrpSpPr>
          <p:cNvPr id="6" name="Группа 5"/>
          <p:cNvGrpSpPr/>
          <p:nvPr/>
        </p:nvGrpSpPr>
        <p:grpSpPr>
          <a:xfrm>
            <a:off x="107504" y="807573"/>
            <a:ext cx="2736304" cy="3852409"/>
            <a:chOff x="323529" y="807573"/>
            <a:chExt cx="2736304" cy="3852409"/>
          </a:xfrm>
        </p:grpSpPr>
        <p:sp>
          <p:nvSpPr>
            <p:cNvPr id="28" name="object 3"/>
            <p:cNvSpPr/>
            <p:nvPr/>
          </p:nvSpPr>
          <p:spPr>
            <a:xfrm>
              <a:off x="323529" y="807573"/>
              <a:ext cx="2736304" cy="3852409"/>
            </a:xfrm>
            <a:prstGeom prst="rect">
              <a:avLst/>
            </a:prstGeom>
            <a:blipFill>
              <a:blip r:embed="rId3" cstate="print"/>
              <a:stretch>
                <a:fillRect/>
              </a:stretch>
            </a:blipFill>
          </p:spPr>
          <p:txBody>
            <a:bodyPr wrap="square" lIns="0" tIns="0" rIns="0" bIns="0" rtlCol="0"/>
            <a:lstStyle/>
            <a:p>
              <a:endParaRPr/>
            </a:p>
          </p:txBody>
        </p:sp>
        <p:sp>
          <p:nvSpPr>
            <p:cNvPr id="29" name="object 4"/>
            <p:cNvSpPr txBox="1"/>
            <p:nvPr/>
          </p:nvSpPr>
          <p:spPr>
            <a:xfrm>
              <a:off x="395537" y="881830"/>
              <a:ext cx="2550792" cy="307777"/>
            </a:xfrm>
            <a:prstGeom prst="rect">
              <a:avLst/>
            </a:prstGeom>
          </p:spPr>
          <p:txBody>
            <a:bodyPr vert="horz" wrap="square" lIns="0" tIns="0" rIns="0" bIns="0" rtlCol="0">
              <a:spAutoFit/>
            </a:bodyPr>
            <a:lstStyle/>
            <a:p>
              <a:pPr marL="12700" algn="ctr">
                <a:lnSpc>
                  <a:spcPct val="100000"/>
                </a:lnSpc>
              </a:pPr>
              <a:r>
                <a:rPr lang="en-US" sz="2000" dirty="0">
                  <a:solidFill>
                    <a:srgbClr val="F4F5F7"/>
                  </a:solidFill>
                  <a:latin typeface="Calibri"/>
                  <a:cs typeface="Calibri"/>
                </a:rPr>
                <a:t>Excel-</a:t>
              </a:r>
              <a:r>
                <a:rPr lang="ru-RU" sz="2000" dirty="0">
                  <a:solidFill>
                    <a:srgbClr val="F4F5F7"/>
                  </a:solidFill>
                  <a:latin typeface="Calibri"/>
                  <a:cs typeface="Calibri"/>
                </a:rPr>
                <a:t>шаблоны форм</a:t>
              </a:r>
              <a:endParaRPr sz="2000" dirty="0">
                <a:latin typeface="Calibri"/>
                <a:cs typeface="Calibri"/>
              </a:endParaRPr>
            </a:p>
          </p:txBody>
        </p:sp>
        <p:sp>
          <p:nvSpPr>
            <p:cNvPr id="30" name="object 5"/>
            <p:cNvSpPr/>
            <p:nvPr/>
          </p:nvSpPr>
          <p:spPr>
            <a:xfrm>
              <a:off x="589055" y="1247250"/>
              <a:ext cx="2170470" cy="3266173"/>
            </a:xfrm>
            <a:prstGeom prst="rect">
              <a:avLst/>
            </a:prstGeom>
            <a:blipFill>
              <a:blip r:embed="rId4" cstate="print"/>
              <a:stretch>
                <a:fillRect/>
              </a:stretch>
            </a:blipFill>
          </p:spPr>
          <p:txBody>
            <a:bodyPr wrap="square" lIns="0" tIns="0" rIns="0" bIns="0" rtlCol="0"/>
            <a:lstStyle/>
            <a:p>
              <a:endParaRPr/>
            </a:p>
          </p:txBody>
        </p:sp>
      </p:grpSp>
      <p:grpSp>
        <p:nvGrpSpPr>
          <p:cNvPr id="5" name="Группа 4"/>
          <p:cNvGrpSpPr/>
          <p:nvPr/>
        </p:nvGrpSpPr>
        <p:grpSpPr>
          <a:xfrm>
            <a:off x="5976845" y="807573"/>
            <a:ext cx="2736304" cy="3852409"/>
            <a:chOff x="4860032" y="807573"/>
            <a:chExt cx="2736304" cy="3852409"/>
          </a:xfrm>
        </p:grpSpPr>
        <p:sp>
          <p:nvSpPr>
            <p:cNvPr id="31" name="object 6"/>
            <p:cNvSpPr/>
            <p:nvPr/>
          </p:nvSpPr>
          <p:spPr>
            <a:xfrm>
              <a:off x="4860032" y="807573"/>
              <a:ext cx="2736304" cy="3852409"/>
            </a:xfrm>
            <a:prstGeom prst="rect">
              <a:avLst/>
            </a:prstGeom>
            <a:solidFill>
              <a:schemeClr val="accent3">
                <a:lumMod val="75000"/>
              </a:schemeClr>
            </a:solidFill>
          </p:spPr>
          <p:txBody>
            <a:bodyPr wrap="square" lIns="0" tIns="0" rIns="0" bIns="0" rtlCol="0"/>
            <a:lstStyle/>
            <a:p>
              <a:endParaRPr/>
            </a:p>
          </p:txBody>
        </p:sp>
        <p:sp>
          <p:nvSpPr>
            <p:cNvPr id="32" name="object 7"/>
            <p:cNvSpPr txBox="1"/>
            <p:nvPr/>
          </p:nvSpPr>
          <p:spPr>
            <a:xfrm>
              <a:off x="5097167" y="881830"/>
              <a:ext cx="2233280" cy="307777"/>
            </a:xfrm>
            <a:prstGeom prst="rect">
              <a:avLst/>
            </a:prstGeom>
          </p:spPr>
          <p:txBody>
            <a:bodyPr vert="horz" wrap="square" lIns="0" tIns="0" rIns="0" bIns="0" rtlCol="0">
              <a:spAutoFit/>
            </a:bodyPr>
            <a:lstStyle/>
            <a:p>
              <a:pPr marL="12700" algn="ctr">
                <a:lnSpc>
                  <a:spcPct val="100000"/>
                </a:lnSpc>
              </a:pPr>
              <a:r>
                <a:rPr lang="ru-RU" sz="2000" spc="15" dirty="0" smtClean="0">
                  <a:ln w="6350">
                    <a:solidFill>
                      <a:srgbClr val="C00000"/>
                    </a:solidFill>
                  </a:ln>
                  <a:solidFill>
                    <a:srgbClr val="F4F5F7"/>
                  </a:solidFill>
                  <a:latin typeface="Calibri"/>
                  <a:cs typeface="Calibri"/>
                </a:rPr>
                <a:t>Машина-машина</a:t>
              </a:r>
              <a:endParaRPr sz="2000" dirty="0">
                <a:ln w="6350">
                  <a:solidFill>
                    <a:srgbClr val="C00000"/>
                  </a:solidFill>
                </a:ln>
                <a:latin typeface="Calibri"/>
                <a:cs typeface="Calibri"/>
              </a:endParaRPr>
            </a:p>
          </p:txBody>
        </p:sp>
        <p:sp>
          <p:nvSpPr>
            <p:cNvPr id="33" name="object 8"/>
            <p:cNvSpPr/>
            <p:nvPr/>
          </p:nvSpPr>
          <p:spPr>
            <a:xfrm>
              <a:off x="5097166" y="1247250"/>
              <a:ext cx="2233281" cy="3266173"/>
            </a:xfrm>
            <a:prstGeom prst="rect">
              <a:avLst/>
            </a:prstGeom>
            <a:blipFill>
              <a:blip r:embed="rId5" cstate="print"/>
              <a:stretch>
                <a:fillRect/>
              </a:stretch>
            </a:blipFill>
          </p:spPr>
          <p:txBody>
            <a:bodyPr wrap="square" lIns="0" tIns="0" rIns="0" bIns="0" rtlCol="0"/>
            <a:lstStyle/>
            <a:p>
              <a:endParaRPr/>
            </a:p>
          </p:txBody>
        </p:sp>
      </p:grpSp>
      <p:grpSp>
        <p:nvGrpSpPr>
          <p:cNvPr id="3" name="Группа 2"/>
          <p:cNvGrpSpPr/>
          <p:nvPr/>
        </p:nvGrpSpPr>
        <p:grpSpPr>
          <a:xfrm>
            <a:off x="6696925" y="1851670"/>
            <a:ext cx="2483587" cy="2433990"/>
            <a:chOff x="5724128" y="1995686"/>
            <a:chExt cx="2771619" cy="2433989"/>
          </a:xfrm>
        </p:grpSpPr>
        <p:sp>
          <p:nvSpPr>
            <p:cNvPr id="37" name="object 12"/>
            <p:cNvSpPr/>
            <p:nvPr/>
          </p:nvSpPr>
          <p:spPr>
            <a:xfrm>
              <a:off x="5868144" y="1995686"/>
              <a:ext cx="2627603" cy="2386819"/>
            </a:xfrm>
            <a:prstGeom prst="rect">
              <a:avLst/>
            </a:prstGeom>
            <a:blipFill>
              <a:blip r:embed="rId6" cstate="print"/>
              <a:stretch>
                <a:fillRect/>
              </a:stretch>
            </a:blipFill>
          </p:spPr>
          <p:txBody>
            <a:bodyPr wrap="square" lIns="0" tIns="0" rIns="0" bIns="0" rtlCol="0"/>
            <a:lstStyle/>
            <a:p>
              <a:endParaRPr/>
            </a:p>
          </p:txBody>
        </p:sp>
        <p:sp>
          <p:nvSpPr>
            <p:cNvPr id="39" name="object 14"/>
            <p:cNvSpPr txBox="1"/>
            <p:nvPr/>
          </p:nvSpPr>
          <p:spPr>
            <a:xfrm>
              <a:off x="5724128" y="2123161"/>
              <a:ext cx="2664296" cy="2306514"/>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latin typeface="Calibri"/>
                  <a:cs typeface="Calibri"/>
                </a:rPr>
                <a:t>Цифровое взаимодействие</a:t>
              </a:r>
              <a:endParaRPr sz="1400" dirty="0">
                <a:latin typeface="Calibri"/>
                <a:cs typeface="Calibri"/>
              </a:endParaRPr>
            </a:p>
            <a:p>
              <a:pPr marL="288000" marR="622935" indent="-180000">
                <a:lnSpc>
                  <a:spcPts val="1600"/>
                </a:lnSpc>
                <a:spcBef>
                  <a:spcPts val="600"/>
                </a:spcBef>
                <a:buFont typeface="Arial"/>
                <a:buChar char="•"/>
                <a:tabLst>
                  <a:tab pos="375920" algn="l"/>
                </a:tabLst>
              </a:pPr>
              <a:r>
                <a:rPr lang="ru-RU" sz="1200" spc="35" dirty="0">
                  <a:solidFill>
                    <a:srgbClr val="17375E"/>
                  </a:solidFill>
                  <a:latin typeface="Calibri"/>
                  <a:cs typeface="Calibri"/>
                </a:rPr>
                <a:t>Данные загружаются </a:t>
              </a:r>
              <a:r>
                <a:rPr lang="ru-RU" sz="1200" spc="5" dirty="0">
                  <a:solidFill>
                    <a:srgbClr val="17375E"/>
                  </a:solidFill>
                  <a:latin typeface="Calibri"/>
                  <a:cs typeface="Calibri"/>
                </a:rPr>
                <a:t>универсальной процедурой через </a:t>
              </a:r>
              <a:r>
                <a:rPr lang="en-US" sz="1200" spc="5" dirty="0">
                  <a:solidFill>
                    <a:srgbClr val="17375E"/>
                  </a:solidFill>
                  <a:latin typeface="Calibri"/>
                  <a:cs typeface="Calibri"/>
                </a:rPr>
                <a:t>API</a:t>
              </a:r>
              <a:endParaRPr lang="ru-RU" sz="1200" spc="5" dirty="0">
                <a:solidFill>
                  <a:srgbClr val="17375E"/>
                </a:solidFill>
                <a:latin typeface="Calibri"/>
                <a:cs typeface="Calibri"/>
              </a:endParaRPr>
            </a:p>
            <a:p>
              <a:pPr marL="288000" marR="622935" indent="-180000">
                <a:lnSpc>
                  <a:spcPts val="1600"/>
                </a:lnSpc>
                <a:spcBef>
                  <a:spcPts val="600"/>
                </a:spcBef>
                <a:buFont typeface="Arial"/>
                <a:buChar char="•"/>
                <a:tabLst>
                  <a:tab pos="375920" algn="l"/>
                </a:tabLst>
              </a:pPr>
              <a:r>
                <a:rPr lang="ru-RU" sz="1200" spc="5" dirty="0">
                  <a:solidFill>
                    <a:srgbClr val="17375E"/>
                  </a:solidFill>
                  <a:latin typeface="Calibri"/>
                  <a:cs typeface="Calibri"/>
                </a:rPr>
                <a:t>Автоматизация сбора снимает проблемы </a:t>
              </a:r>
              <a:r>
                <a:rPr lang="ru-RU" sz="1200" spc="5" dirty="0" smtClean="0">
                  <a:solidFill>
                    <a:srgbClr val="17375E"/>
                  </a:solidFill>
                  <a:latin typeface="Calibri"/>
                  <a:cs typeface="Calibri"/>
                </a:rPr>
                <a:t>форматно-логического </a:t>
              </a:r>
              <a:r>
                <a:rPr lang="ru-RU" sz="1200" spc="5" dirty="0">
                  <a:solidFill>
                    <a:srgbClr val="17375E"/>
                  </a:solidFill>
                  <a:latin typeface="Calibri"/>
                  <a:cs typeface="Calibri"/>
                </a:rPr>
                <a:t>контроля</a:t>
              </a:r>
            </a:p>
            <a:p>
              <a:pPr marL="288000" marR="622935" indent="-180000">
                <a:lnSpc>
                  <a:spcPts val="1600"/>
                </a:lnSpc>
                <a:spcBef>
                  <a:spcPts val="600"/>
                </a:spcBef>
                <a:buFont typeface="Arial"/>
                <a:buChar char="•"/>
                <a:tabLst>
                  <a:tab pos="375920" algn="l"/>
                </a:tabLst>
              </a:pPr>
              <a:r>
                <a:rPr lang="ru-RU" sz="1200" spc="5" dirty="0">
                  <a:solidFill>
                    <a:srgbClr val="17375E"/>
                  </a:solidFill>
                  <a:latin typeface="Calibri"/>
                  <a:cs typeface="Calibri"/>
                </a:rPr>
                <a:t>Обновление данных по всему ряду</a:t>
              </a:r>
              <a:endParaRPr sz="1200" dirty="0">
                <a:solidFill>
                  <a:srgbClr val="17375E"/>
                </a:solidFill>
                <a:latin typeface="Calibri"/>
                <a:cs typeface="Calibri"/>
              </a:endParaRPr>
            </a:p>
          </p:txBody>
        </p:sp>
      </p:grpSp>
      <p:grpSp>
        <p:nvGrpSpPr>
          <p:cNvPr id="7" name="Группа 6"/>
          <p:cNvGrpSpPr/>
          <p:nvPr/>
        </p:nvGrpSpPr>
        <p:grpSpPr>
          <a:xfrm>
            <a:off x="3022703" y="807572"/>
            <a:ext cx="2736304" cy="3852409"/>
            <a:chOff x="3026720" y="807572"/>
            <a:chExt cx="2736304" cy="3852409"/>
          </a:xfrm>
        </p:grpSpPr>
        <p:grpSp>
          <p:nvGrpSpPr>
            <p:cNvPr id="19" name="Группа 18"/>
            <p:cNvGrpSpPr/>
            <p:nvPr/>
          </p:nvGrpSpPr>
          <p:grpSpPr>
            <a:xfrm>
              <a:off x="3026720" y="807572"/>
              <a:ext cx="2736304" cy="3852409"/>
              <a:chOff x="323529" y="807573"/>
              <a:chExt cx="2736304" cy="3852409"/>
            </a:xfrm>
          </p:grpSpPr>
          <p:sp>
            <p:nvSpPr>
              <p:cNvPr id="20" name="object 3"/>
              <p:cNvSpPr/>
              <p:nvPr/>
            </p:nvSpPr>
            <p:spPr>
              <a:xfrm>
                <a:off x="323529" y="807573"/>
                <a:ext cx="2736304" cy="3852409"/>
              </a:xfrm>
              <a:prstGeom prst="rect">
                <a:avLst/>
              </a:prstGeom>
              <a:solidFill>
                <a:schemeClr val="accent3">
                  <a:lumMod val="75000"/>
                </a:schemeClr>
              </a:solidFill>
            </p:spPr>
            <p:txBody>
              <a:bodyPr wrap="square" lIns="0" tIns="0" rIns="0" bIns="0" rtlCol="0"/>
              <a:lstStyle/>
              <a:p>
                <a:endParaRPr/>
              </a:p>
            </p:txBody>
          </p:sp>
          <p:sp>
            <p:nvSpPr>
              <p:cNvPr id="21" name="object 4"/>
              <p:cNvSpPr txBox="1"/>
              <p:nvPr/>
            </p:nvSpPr>
            <p:spPr>
              <a:xfrm>
                <a:off x="395537" y="881830"/>
                <a:ext cx="2550792" cy="307777"/>
              </a:xfrm>
              <a:prstGeom prst="rect">
                <a:avLst/>
              </a:prstGeom>
            </p:spPr>
            <p:txBody>
              <a:bodyPr vert="horz" wrap="square" lIns="0" tIns="0" rIns="0" bIns="0" rtlCol="0">
                <a:spAutoFit/>
              </a:bodyPr>
              <a:lstStyle/>
              <a:p>
                <a:pPr marL="12700" algn="ctr">
                  <a:lnSpc>
                    <a:spcPct val="100000"/>
                  </a:lnSpc>
                </a:pPr>
                <a:r>
                  <a:rPr lang="en-US" sz="2000" dirty="0">
                    <a:ln w="6350">
                      <a:solidFill>
                        <a:srgbClr val="C00000"/>
                      </a:solidFill>
                    </a:ln>
                    <a:solidFill>
                      <a:srgbClr val="F4F5F7"/>
                    </a:solidFill>
                    <a:latin typeface="Calibri"/>
                    <a:cs typeface="Calibri"/>
                  </a:rPr>
                  <a:t>Web </a:t>
                </a:r>
                <a:r>
                  <a:rPr lang="ru-RU" sz="2000" dirty="0">
                    <a:ln w="6350">
                      <a:solidFill>
                        <a:srgbClr val="C00000"/>
                      </a:solidFill>
                    </a:ln>
                    <a:solidFill>
                      <a:srgbClr val="F4F5F7"/>
                    </a:solidFill>
                    <a:latin typeface="Calibri"/>
                    <a:cs typeface="Calibri"/>
                  </a:rPr>
                  <a:t>интерфейс ввода</a:t>
                </a:r>
                <a:endParaRPr sz="2000" dirty="0">
                  <a:ln w="6350">
                    <a:solidFill>
                      <a:srgbClr val="C00000"/>
                    </a:solidFill>
                  </a:ln>
                  <a:latin typeface="Calibri"/>
                  <a:cs typeface="Calibri"/>
                </a:endParaRPr>
              </a:p>
            </p:txBody>
          </p:sp>
        </p:gr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62302" y="1275605"/>
              <a:ext cx="2245802" cy="3168353"/>
            </a:xfrm>
            <a:prstGeom prst="rect">
              <a:avLst/>
            </a:prstGeom>
            <a:noFill/>
            <a:ln w="3810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grpSp>
      <p:grpSp>
        <p:nvGrpSpPr>
          <p:cNvPr id="23" name="Группа 22"/>
          <p:cNvGrpSpPr/>
          <p:nvPr/>
        </p:nvGrpSpPr>
        <p:grpSpPr>
          <a:xfrm>
            <a:off x="3540248" y="1851669"/>
            <a:ext cx="2615928" cy="2433990"/>
            <a:chOff x="1187624" y="2001934"/>
            <a:chExt cx="2831952" cy="2427742"/>
          </a:xfrm>
        </p:grpSpPr>
        <p:sp>
          <p:nvSpPr>
            <p:cNvPr id="24" name="object 9"/>
            <p:cNvSpPr/>
            <p:nvPr/>
          </p:nvSpPr>
          <p:spPr>
            <a:xfrm>
              <a:off x="1285222" y="2001934"/>
              <a:ext cx="2734354" cy="2393845"/>
            </a:xfrm>
            <a:prstGeom prst="rect">
              <a:avLst/>
            </a:prstGeom>
            <a:blipFill>
              <a:blip r:embed="rId8" cstate="print"/>
              <a:stretch>
                <a:fillRect/>
              </a:stretch>
            </a:blipFill>
          </p:spPr>
          <p:txBody>
            <a:bodyPr wrap="square" lIns="0" tIns="0" rIns="0" bIns="0" rtlCol="0"/>
            <a:lstStyle/>
            <a:p>
              <a:endParaRPr/>
            </a:p>
          </p:txBody>
        </p:sp>
        <p:sp>
          <p:nvSpPr>
            <p:cNvPr id="25" name="object 11"/>
            <p:cNvSpPr txBox="1"/>
            <p:nvPr/>
          </p:nvSpPr>
          <p:spPr>
            <a:xfrm>
              <a:off x="1187624" y="2116136"/>
              <a:ext cx="2716499" cy="2313540"/>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cs typeface="Calibri"/>
                </a:rPr>
                <a:t>Технологический метод</a:t>
              </a:r>
              <a:endParaRPr lang="ru-RU" sz="1400" dirty="0">
                <a:cs typeface="Calibri"/>
              </a:endParaRP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Всегда актуальная версия шаблона</a:t>
              </a: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Форматно-логический контроль и обратная связь в момент ввода данных</a:t>
              </a:r>
            </a:p>
            <a:p>
              <a:pPr marL="288000" marR="110489" indent="-180000">
                <a:lnSpc>
                  <a:spcPts val="1600"/>
                </a:lnSpc>
                <a:spcBef>
                  <a:spcPts val="600"/>
                </a:spcBef>
                <a:buFont typeface="Arial"/>
                <a:buChar char="•"/>
                <a:tabLst>
                  <a:tab pos="372110" algn="l"/>
                </a:tabLst>
              </a:pPr>
              <a:r>
                <a:rPr lang="ru-RU" sz="1200" dirty="0">
                  <a:solidFill>
                    <a:srgbClr val="17375E"/>
                  </a:solidFill>
                  <a:cs typeface="Calibri"/>
                </a:rPr>
                <a:t>Возможность видеть и править весь динамический ряд</a:t>
              </a:r>
            </a:p>
            <a:p>
              <a:pPr marL="108000" marR="110489">
                <a:lnSpc>
                  <a:spcPts val="1600"/>
                </a:lnSpc>
                <a:spcBef>
                  <a:spcPts val="600"/>
                </a:spcBef>
                <a:tabLst>
                  <a:tab pos="372110" algn="l"/>
                </a:tabLst>
              </a:pPr>
              <a:endParaRPr lang="ru-RU" sz="1200" dirty="0">
                <a:solidFill>
                  <a:srgbClr val="17375E"/>
                </a:solidFill>
                <a:latin typeface="Calibri"/>
                <a:cs typeface="Calibri"/>
              </a:endParaRPr>
            </a:p>
            <a:p>
              <a:pPr marL="288000" marR="110489" indent="-180000">
                <a:lnSpc>
                  <a:spcPts val="1600"/>
                </a:lnSpc>
                <a:spcBef>
                  <a:spcPts val="600"/>
                </a:spcBef>
                <a:buFont typeface="Arial"/>
                <a:buChar char="•"/>
                <a:tabLst>
                  <a:tab pos="372110" algn="l"/>
                </a:tabLst>
              </a:pPr>
              <a:endParaRPr sz="1400" dirty="0">
                <a:solidFill>
                  <a:srgbClr val="17375E"/>
                </a:solidFill>
                <a:latin typeface="Calibri"/>
                <a:cs typeface="Calibri"/>
              </a:endParaRPr>
            </a:p>
          </p:txBody>
        </p:sp>
      </p:grpSp>
      <p:grpSp>
        <p:nvGrpSpPr>
          <p:cNvPr id="4" name="Группа 3"/>
          <p:cNvGrpSpPr/>
          <p:nvPr/>
        </p:nvGrpSpPr>
        <p:grpSpPr>
          <a:xfrm>
            <a:off x="625049" y="1851670"/>
            <a:ext cx="2615928" cy="2433990"/>
            <a:chOff x="1187624" y="2001934"/>
            <a:chExt cx="2831952" cy="2427742"/>
          </a:xfrm>
        </p:grpSpPr>
        <p:sp>
          <p:nvSpPr>
            <p:cNvPr id="34" name="object 9"/>
            <p:cNvSpPr/>
            <p:nvPr/>
          </p:nvSpPr>
          <p:spPr>
            <a:xfrm>
              <a:off x="1285222" y="2001934"/>
              <a:ext cx="2734354" cy="2393845"/>
            </a:xfrm>
            <a:prstGeom prst="rect">
              <a:avLst/>
            </a:prstGeom>
            <a:blipFill>
              <a:blip r:embed="rId8" cstate="print"/>
              <a:stretch>
                <a:fillRect/>
              </a:stretch>
            </a:blipFill>
          </p:spPr>
          <p:txBody>
            <a:bodyPr wrap="square" lIns="0" tIns="0" rIns="0" bIns="0" rtlCol="0"/>
            <a:lstStyle/>
            <a:p>
              <a:endParaRPr/>
            </a:p>
          </p:txBody>
        </p:sp>
        <p:sp>
          <p:nvSpPr>
            <p:cNvPr id="36" name="object 11"/>
            <p:cNvSpPr txBox="1"/>
            <p:nvPr/>
          </p:nvSpPr>
          <p:spPr>
            <a:xfrm>
              <a:off x="1187624" y="2116136"/>
              <a:ext cx="2716499" cy="2313540"/>
            </a:xfrm>
            <a:prstGeom prst="rect">
              <a:avLst/>
            </a:prstGeom>
            <a:solidFill>
              <a:srgbClr val="FFFFFF"/>
            </a:solidFill>
            <a:ln w="9525">
              <a:solidFill>
                <a:srgbClr val="2874B0"/>
              </a:solidFill>
            </a:ln>
          </p:spPr>
          <p:txBody>
            <a:bodyPr vert="horz" wrap="square" lIns="0" tIns="0" rIns="0" bIns="0" rtlCol="0">
              <a:noAutofit/>
            </a:bodyPr>
            <a:lstStyle/>
            <a:p>
              <a:pPr marL="118800">
                <a:lnSpc>
                  <a:spcPts val="1600"/>
                </a:lnSpc>
                <a:spcBef>
                  <a:spcPts val="600"/>
                </a:spcBef>
              </a:pPr>
              <a:r>
                <a:rPr lang="ru-RU" sz="1400" spc="30" dirty="0">
                  <a:solidFill>
                    <a:srgbClr val="245C8B"/>
                  </a:solidFill>
                  <a:cs typeface="Calibri"/>
                </a:rPr>
                <a:t>Традиционный метод</a:t>
              </a:r>
              <a:endParaRPr lang="ru-RU" sz="1400" dirty="0">
                <a:cs typeface="Calibri"/>
              </a:endParaRP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Трудности отслеживания версионности шаблонов при их изменении</a:t>
              </a:r>
            </a:p>
            <a:p>
              <a:pPr marL="288000" marR="110489" indent="-180000">
                <a:lnSpc>
                  <a:spcPts val="1600"/>
                </a:lnSpc>
                <a:spcBef>
                  <a:spcPts val="600"/>
                </a:spcBef>
                <a:buFont typeface="Arial"/>
                <a:buChar char="•"/>
                <a:tabLst>
                  <a:tab pos="372110" algn="l"/>
                </a:tabLst>
              </a:pPr>
              <a:r>
                <a:rPr lang="ru-RU" sz="1200" dirty="0">
                  <a:solidFill>
                    <a:srgbClr val="17375E"/>
                  </a:solidFill>
                  <a:latin typeface="Calibri"/>
                  <a:cs typeface="Calibri"/>
                </a:rPr>
                <a:t>Трудности форматно-логического контроля при заполнении НСС шаблона и </a:t>
              </a:r>
              <a:r>
                <a:rPr lang="ru-RU" sz="1200" dirty="0">
                  <a:solidFill>
                    <a:srgbClr val="17375E"/>
                  </a:solidFill>
                  <a:cs typeface="Calibri"/>
                </a:rPr>
                <a:t>обратной связи</a:t>
              </a:r>
            </a:p>
            <a:p>
              <a:pPr marL="288000" marR="110489" indent="-180000">
                <a:lnSpc>
                  <a:spcPts val="1600"/>
                </a:lnSpc>
                <a:spcBef>
                  <a:spcPts val="600"/>
                </a:spcBef>
                <a:buFont typeface="Arial"/>
                <a:buChar char="•"/>
                <a:tabLst>
                  <a:tab pos="372110" algn="l"/>
                </a:tabLst>
              </a:pPr>
              <a:r>
                <a:rPr lang="ru-RU" sz="1200" dirty="0">
                  <a:solidFill>
                    <a:srgbClr val="17375E"/>
                  </a:solidFill>
                  <a:cs typeface="Calibri"/>
                </a:rPr>
                <a:t>Нет шаблона для обновления данных всего ряда</a:t>
              </a:r>
            </a:p>
            <a:p>
              <a:pPr marL="288000" marR="110489" indent="-180000">
                <a:lnSpc>
                  <a:spcPts val="1600"/>
                </a:lnSpc>
                <a:spcBef>
                  <a:spcPts val="600"/>
                </a:spcBef>
                <a:buFont typeface="Arial"/>
                <a:buChar char="•"/>
                <a:tabLst>
                  <a:tab pos="372110" algn="l"/>
                </a:tabLst>
              </a:pPr>
              <a:endParaRPr lang="ru-RU" sz="1200" dirty="0">
                <a:solidFill>
                  <a:srgbClr val="17375E"/>
                </a:solidFill>
                <a:latin typeface="Calibri"/>
                <a:cs typeface="Calibri"/>
              </a:endParaRPr>
            </a:p>
            <a:p>
              <a:pPr marL="288000" marR="110489" indent="-180000">
                <a:lnSpc>
                  <a:spcPts val="1600"/>
                </a:lnSpc>
                <a:spcBef>
                  <a:spcPts val="600"/>
                </a:spcBef>
                <a:buFont typeface="Arial"/>
                <a:buChar char="•"/>
                <a:tabLst>
                  <a:tab pos="372110" algn="l"/>
                </a:tabLst>
              </a:pPr>
              <a:endParaRPr sz="1400" dirty="0">
                <a:solidFill>
                  <a:srgbClr val="17375E"/>
                </a:solidFill>
                <a:latin typeface="Calibri"/>
                <a:cs typeface="Calibri"/>
              </a:endParaRPr>
            </a:p>
          </p:txBody>
        </p:sp>
      </p:grpSp>
      <p:grpSp>
        <p:nvGrpSpPr>
          <p:cNvPr id="10" name="Группа 9"/>
          <p:cNvGrpSpPr/>
          <p:nvPr/>
        </p:nvGrpSpPr>
        <p:grpSpPr>
          <a:xfrm>
            <a:off x="539552" y="4513423"/>
            <a:ext cx="2520280" cy="434591"/>
            <a:chOff x="539552" y="4513423"/>
            <a:chExt cx="2520280" cy="434591"/>
          </a:xfrm>
        </p:grpSpPr>
        <p:sp>
          <p:nvSpPr>
            <p:cNvPr id="8" name="Пятиугольник 7"/>
            <p:cNvSpPr/>
            <p:nvPr/>
          </p:nvSpPr>
          <p:spPr>
            <a:xfrm>
              <a:off x="539552" y="4513423"/>
              <a:ext cx="2304256" cy="434591"/>
            </a:xfrm>
            <a:prstGeom prst="homePlate">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object 4"/>
            <p:cNvSpPr txBox="1"/>
            <p:nvPr/>
          </p:nvSpPr>
          <p:spPr>
            <a:xfrm>
              <a:off x="611560" y="4515966"/>
              <a:ext cx="2448272" cy="430887"/>
            </a:xfrm>
            <a:prstGeom prst="rect">
              <a:avLst/>
            </a:prstGeom>
          </p:spPr>
          <p:txBody>
            <a:bodyPr vert="horz" wrap="square" lIns="0" tIns="0" rIns="0" bIns="0" rtlCol="0">
              <a:spAutoFit/>
            </a:bodyPr>
            <a:lstStyle/>
            <a:p>
              <a:pPr marL="12700">
                <a:lnSpc>
                  <a:spcPct val="100000"/>
                </a:lnSpc>
              </a:pPr>
              <a:r>
                <a:rPr lang="ru-RU" sz="1400" dirty="0">
                  <a:solidFill>
                    <a:srgbClr val="FF0000"/>
                  </a:solidFill>
                  <a:latin typeface="Calibri"/>
                  <a:cs typeface="Calibri"/>
                </a:rPr>
                <a:t>ВЫСОКАЯ ТРУДОЕМКОСТЬ,</a:t>
              </a:r>
            </a:p>
            <a:p>
              <a:pPr marL="12700">
                <a:lnSpc>
                  <a:spcPct val="100000"/>
                </a:lnSpc>
              </a:pPr>
              <a:r>
                <a:rPr lang="ru-RU" sz="1400" dirty="0">
                  <a:solidFill>
                    <a:srgbClr val="FF0000"/>
                  </a:solidFill>
                  <a:latin typeface="Calibri"/>
                  <a:cs typeface="Calibri"/>
                </a:rPr>
                <a:t>НИЗКОЕ КАЧЕСТВО</a:t>
              </a:r>
            </a:p>
          </p:txBody>
        </p:sp>
      </p:grpSp>
      <p:grpSp>
        <p:nvGrpSpPr>
          <p:cNvPr id="12" name="Группа 11"/>
          <p:cNvGrpSpPr/>
          <p:nvPr/>
        </p:nvGrpSpPr>
        <p:grpSpPr>
          <a:xfrm>
            <a:off x="5810495" y="4513423"/>
            <a:ext cx="2740945" cy="434591"/>
            <a:chOff x="5791495" y="4513423"/>
            <a:chExt cx="2740945" cy="434591"/>
          </a:xfrm>
        </p:grpSpPr>
        <p:sp>
          <p:nvSpPr>
            <p:cNvPr id="40" name="Нашивка 39"/>
            <p:cNvSpPr/>
            <p:nvPr/>
          </p:nvSpPr>
          <p:spPr>
            <a:xfrm>
              <a:off x="5791495" y="4513423"/>
              <a:ext cx="2452913" cy="434591"/>
            </a:xfrm>
            <a:prstGeom prst="chevron">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2" name="object 4"/>
            <p:cNvSpPr txBox="1"/>
            <p:nvPr/>
          </p:nvSpPr>
          <p:spPr>
            <a:xfrm>
              <a:off x="6113401" y="4517127"/>
              <a:ext cx="2419039" cy="430887"/>
            </a:xfrm>
            <a:prstGeom prst="rect">
              <a:avLst/>
            </a:prstGeom>
          </p:spPr>
          <p:txBody>
            <a:bodyPr vert="horz" wrap="square" lIns="0" tIns="0" rIns="0" bIns="0" rtlCol="0">
              <a:spAutoFit/>
            </a:bodyPr>
            <a:lstStyle/>
            <a:p>
              <a:pPr marL="12700">
                <a:lnSpc>
                  <a:spcPct val="100000"/>
                </a:lnSpc>
              </a:pPr>
              <a:r>
                <a:rPr lang="ru-RU" sz="1400" dirty="0" smtClean="0">
                  <a:solidFill>
                    <a:srgbClr val="00B050"/>
                  </a:solidFill>
                  <a:latin typeface="Calibri"/>
                  <a:cs typeface="Calibri"/>
                </a:rPr>
                <a:t>НИЖЕ ТРУДОЕМКОСТЬ,</a:t>
              </a:r>
            </a:p>
            <a:p>
              <a:pPr marL="12700">
                <a:lnSpc>
                  <a:spcPct val="100000"/>
                </a:lnSpc>
              </a:pPr>
              <a:r>
                <a:rPr lang="ru-RU" sz="1400" dirty="0" smtClean="0">
                  <a:solidFill>
                    <a:srgbClr val="00B050"/>
                  </a:solidFill>
                  <a:latin typeface="Calibri"/>
                  <a:cs typeface="Calibri"/>
                </a:rPr>
                <a:t>ВЫШЕ КАЧЕСТВО</a:t>
              </a:r>
              <a:endParaRPr sz="1400" dirty="0">
                <a:solidFill>
                  <a:srgbClr val="00B050"/>
                </a:solidFill>
                <a:latin typeface="Calibri"/>
                <a:cs typeface="Calibri"/>
              </a:endParaRPr>
            </a:p>
          </p:txBody>
        </p:sp>
      </p:grpSp>
      <p:grpSp>
        <p:nvGrpSpPr>
          <p:cNvPr id="11" name="Группа 10"/>
          <p:cNvGrpSpPr/>
          <p:nvPr/>
        </p:nvGrpSpPr>
        <p:grpSpPr>
          <a:xfrm>
            <a:off x="3127199" y="4513423"/>
            <a:ext cx="2559798" cy="434591"/>
            <a:chOff x="3127199" y="4513423"/>
            <a:chExt cx="2559798" cy="434591"/>
          </a:xfrm>
        </p:grpSpPr>
        <p:sp>
          <p:nvSpPr>
            <p:cNvPr id="9" name="Нашивка 8"/>
            <p:cNvSpPr/>
            <p:nvPr/>
          </p:nvSpPr>
          <p:spPr>
            <a:xfrm>
              <a:off x="3127199" y="4513423"/>
              <a:ext cx="2452913" cy="434591"/>
            </a:xfrm>
            <a:prstGeom prst="chevron">
              <a:avLst/>
            </a:prstGeom>
            <a:solidFill>
              <a:schemeClr val="tx2">
                <a:lumMod val="20000"/>
                <a:lumOff val="80000"/>
              </a:schemeClr>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3" name="object 4"/>
            <p:cNvSpPr txBox="1"/>
            <p:nvPr/>
          </p:nvSpPr>
          <p:spPr>
            <a:xfrm>
              <a:off x="3419872" y="4515966"/>
              <a:ext cx="2267125" cy="430887"/>
            </a:xfrm>
            <a:prstGeom prst="rect">
              <a:avLst/>
            </a:prstGeom>
          </p:spPr>
          <p:txBody>
            <a:bodyPr vert="horz" wrap="square" lIns="0" tIns="0" rIns="0" bIns="0" rtlCol="0">
              <a:spAutoFit/>
            </a:bodyPr>
            <a:lstStyle/>
            <a:p>
              <a:pPr marL="12700">
                <a:lnSpc>
                  <a:spcPct val="100000"/>
                </a:lnSpc>
              </a:pPr>
              <a:r>
                <a:rPr lang="ru-RU" sz="1400" dirty="0">
                  <a:solidFill>
                    <a:srgbClr val="00B050"/>
                  </a:solidFill>
                  <a:latin typeface="Calibri"/>
                  <a:cs typeface="Calibri"/>
                </a:rPr>
                <a:t>МЕНЬШЕ ОШИБОК и </a:t>
              </a:r>
              <a:r>
                <a:rPr lang="ru-RU" sz="1400" dirty="0" smtClean="0">
                  <a:solidFill>
                    <a:srgbClr val="00B050"/>
                  </a:solidFill>
                  <a:latin typeface="Calibri"/>
                  <a:cs typeface="Calibri"/>
                </a:rPr>
                <a:t>ПОВТОРНЫХ ЗАПРОСОВ</a:t>
              </a:r>
              <a:endParaRPr lang="ru-RU" sz="1400" dirty="0">
                <a:solidFill>
                  <a:srgbClr val="00B050"/>
                </a:solidFill>
                <a:latin typeface="Calibri"/>
                <a:cs typeface="Calibri"/>
              </a:endParaRPr>
            </a:p>
          </p:txBody>
        </p:sp>
      </p:grpSp>
    </p:spTree>
    <p:extLst>
      <p:ext uri="{BB962C8B-B14F-4D97-AF65-F5344CB8AC3E}">
        <p14:creationId xmlns:p14="http://schemas.microsoft.com/office/powerpoint/2010/main" val="2733152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0"/>
            <a:ext cx="7884368" cy="546667"/>
          </a:xfrm>
        </p:spPr>
        <p:txBody>
          <a:bodyPr>
            <a:noAutofit/>
          </a:bodyPr>
          <a:lstStyle/>
          <a:p>
            <a:pPr algn="l"/>
            <a:r>
              <a:rPr lang="ru-RU" dirty="0" smtClean="0">
                <a:cs typeface="Arial" panose="020B0604020202020204" pitchFamily="34" charset="0"/>
              </a:rPr>
              <a:t>Перспективные </a:t>
            </a:r>
            <a:r>
              <a:rPr lang="ru-RU" dirty="0" smtClean="0">
                <a:cs typeface="Arial" panose="020B0604020202020204" pitchFamily="34" charset="0"/>
              </a:rPr>
              <a:t>схемы </a:t>
            </a:r>
            <a:r>
              <a:rPr lang="ru-RU" dirty="0" smtClean="0"/>
              <a:t>сбора</a:t>
            </a:r>
            <a:r>
              <a:rPr lang="ru-RU" dirty="0" smtClean="0">
                <a:cs typeface="Arial" panose="020B0604020202020204" pitchFamily="34" charset="0"/>
              </a:rPr>
              <a:t>: </a:t>
            </a:r>
            <a:r>
              <a:rPr lang="en-US" dirty="0" smtClean="0">
                <a:cs typeface="Arial" panose="020B0604020202020204" pitchFamily="34" charset="0"/>
              </a:rPr>
              <a:t>W</a:t>
            </a:r>
            <a:r>
              <a:rPr lang="en-US" dirty="0" smtClean="0"/>
              <a:t>eb-</a:t>
            </a:r>
            <a:r>
              <a:rPr lang="ru-RU" dirty="0" smtClean="0"/>
              <a:t>интерфейс ввода</a:t>
            </a:r>
            <a:endParaRPr lang="ru-RU" dirty="0"/>
          </a:p>
        </p:txBody>
      </p:sp>
      <p:sp>
        <p:nvSpPr>
          <p:cNvPr id="11" name="object 7"/>
          <p:cNvSpPr txBox="1"/>
          <p:nvPr/>
        </p:nvSpPr>
        <p:spPr>
          <a:xfrm>
            <a:off x="5166982" y="3856281"/>
            <a:ext cx="3168103" cy="153888"/>
          </a:xfrm>
          <a:prstGeom prst="rect">
            <a:avLst/>
          </a:prstGeom>
        </p:spPr>
        <p:txBody>
          <a:bodyPr vert="horz" wrap="square" lIns="0" tIns="0" rIns="0" bIns="0" rtlCol="0">
            <a:spAutoFit/>
          </a:bodyPr>
          <a:lstStyle/>
          <a:p>
            <a:pPr>
              <a:lnSpc>
                <a:spcPct val="100000"/>
              </a:lnSpc>
            </a:pPr>
            <a:endParaRPr sz="1000" dirty="0">
              <a:latin typeface="Arial"/>
              <a:cs typeface="Arial"/>
            </a:endParaRPr>
          </a:p>
        </p:txBody>
      </p:sp>
      <p:grpSp>
        <p:nvGrpSpPr>
          <p:cNvPr id="4" name="Группа 3"/>
          <p:cNvGrpSpPr/>
          <p:nvPr/>
        </p:nvGrpSpPr>
        <p:grpSpPr>
          <a:xfrm>
            <a:off x="141740" y="1007323"/>
            <a:ext cx="4078435" cy="4105407"/>
            <a:chOff x="141740" y="1007323"/>
            <a:chExt cx="4078435" cy="4105407"/>
          </a:xfrm>
        </p:grpSpPr>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741" y="1007323"/>
              <a:ext cx="4078434" cy="410540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Скругленный прямоугольник 15"/>
            <p:cNvSpPr/>
            <p:nvPr/>
          </p:nvSpPr>
          <p:spPr>
            <a:xfrm>
              <a:off x="141740" y="2283718"/>
              <a:ext cx="1045883"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3" name="Группа 2"/>
          <p:cNvGrpSpPr/>
          <p:nvPr/>
        </p:nvGrpSpPr>
        <p:grpSpPr>
          <a:xfrm>
            <a:off x="1403648" y="699542"/>
            <a:ext cx="7704856" cy="4104456"/>
            <a:chOff x="377414" y="771550"/>
            <a:chExt cx="8630070" cy="3960589"/>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22" y="771550"/>
              <a:ext cx="8407250" cy="3960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Скругленный прямоугольник 4"/>
            <p:cNvSpPr/>
            <p:nvPr/>
          </p:nvSpPr>
          <p:spPr>
            <a:xfrm>
              <a:off x="3707904" y="1419622"/>
              <a:ext cx="3528392"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377414" y="1419622"/>
              <a:ext cx="882218"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1331640" y="1419622"/>
              <a:ext cx="1656184" cy="18784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8151772" y="1059582"/>
              <a:ext cx="855712" cy="220290"/>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8180784" y="2253434"/>
              <a:ext cx="711696" cy="318315"/>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1050631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1" y="0"/>
            <a:ext cx="7632848" cy="546667"/>
          </a:xfrm>
        </p:spPr>
        <p:txBody>
          <a:bodyPr>
            <a:noAutofit/>
          </a:bodyPr>
          <a:lstStyle/>
          <a:p>
            <a:pPr algn="l"/>
            <a:r>
              <a:rPr lang="ru-RU" dirty="0">
                <a:cs typeface="Arial" panose="020B0604020202020204" pitchFamily="34" charset="0"/>
              </a:rPr>
              <a:t>Перспективные </a:t>
            </a:r>
            <a:r>
              <a:rPr lang="ru-RU" dirty="0" smtClean="0">
                <a:cs typeface="Arial" panose="020B0604020202020204" pitchFamily="34" charset="0"/>
              </a:rPr>
              <a:t>схемы «машина-машина»:</a:t>
            </a:r>
            <a:r>
              <a:rPr lang="ru-RU" dirty="0" smtClean="0">
                <a:cs typeface="Arial" panose="020B0604020202020204" pitchFamily="34" charset="0"/>
              </a:rPr>
              <a:t> </a:t>
            </a:r>
            <a:r>
              <a:rPr lang="en-US" dirty="0" smtClean="0">
                <a:cs typeface="Arial" panose="020B0604020202020204" pitchFamily="34" charset="0"/>
              </a:rPr>
              <a:t/>
            </a:r>
            <a:br>
              <a:rPr lang="en-US" dirty="0" smtClean="0">
                <a:cs typeface="Arial" panose="020B0604020202020204" pitchFamily="34" charset="0"/>
              </a:rPr>
            </a:br>
            <a:r>
              <a:rPr lang="ru-RU" dirty="0" smtClean="0">
                <a:cs typeface="Arial" panose="020B0604020202020204" pitchFamily="34" charset="0"/>
              </a:rPr>
              <a:t>Толкать </a:t>
            </a:r>
            <a:r>
              <a:rPr lang="ru-RU" dirty="0">
                <a:cs typeface="Arial" panose="020B0604020202020204" pitchFamily="34" charset="0"/>
              </a:rPr>
              <a:t>или тянуть?</a:t>
            </a:r>
            <a:endParaRPr lang="ru-RU" dirty="0"/>
          </a:p>
        </p:txBody>
      </p:sp>
      <p:sp>
        <p:nvSpPr>
          <p:cNvPr id="28" name="object 3"/>
          <p:cNvSpPr/>
          <p:nvPr/>
        </p:nvSpPr>
        <p:spPr>
          <a:xfrm>
            <a:off x="323528" y="957724"/>
            <a:ext cx="1759356" cy="1759356"/>
          </a:xfrm>
          <a:prstGeom prst="rect">
            <a:avLst/>
          </a:prstGeom>
          <a:blipFill>
            <a:blip r:embed="rId3" cstate="print"/>
            <a:stretch>
              <a:fillRect/>
            </a:stretch>
          </a:blipFill>
        </p:spPr>
        <p:txBody>
          <a:bodyPr wrap="square" lIns="0" tIns="0" rIns="0" bIns="0" rtlCol="0"/>
          <a:lstStyle/>
          <a:p>
            <a:endParaRPr/>
          </a:p>
        </p:txBody>
      </p:sp>
      <p:sp>
        <p:nvSpPr>
          <p:cNvPr id="29" name="object 4"/>
          <p:cNvSpPr/>
          <p:nvPr/>
        </p:nvSpPr>
        <p:spPr>
          <a:xfrm>
            <a:off x="5787606" y="965055"/>
            <a:ext cx="1759356" cy="1759356"/>
          </a:xfrm>
          <a:prstGeom prst="rect">
            <a:avLst/>
          </a:prstGeom>
          <a:blipFill>
            <a:blip r:embed="rId4" cstate="print"/>
            <a:stretch>
              <a:fillRect/>
            </a:stretch>
          </a:blipFill>
        </p:spPr>
        <p:txBody>
          <a:bodyPr wrap="square" lIns="0" tIns="0" rIns="0" bIns="0" rtlCol="0"/>
          <a:lstStyle/>
          <a:p>
            <a:endParaRPr/>
          </a:p>
        </p:txBody>
      </p:sp>
      <p:sp>
        <p:nvSpPr>
          <p:cNvPr id="30" name="object 5"/>
          <p:cNvSpPr/>
          <p:nvPr/>
        </p:nvSpPr>
        <p:spPr>
          <a:xfrm>
            <a:off x="3104588" y="1118998"/>
            <a:ext cx="1678719" cy="1275533"/>
          </a:xfrm>
          <a:prstGeom prst="rect">
            <a:avLst/>
          </a:prstGeom>
          <a:blipFill>
            <a:blip r:embed="rId5" cstate="print"/>
            <a:stretch>
              <a:fillRect/>
            </a:stretch>
          </a:blipFill>
        </p:spPr>
        <p:txBody>
          <a:bodyPr wrap="square" lIns="0" tIns="0" rIns="0" bIns="0" rtlCol="0"/>
          <a:lstStyle/>
          <a:p>
            <a:endParaRPr/>
          </a:p>
        </p:txBody>
      </p:sp>
      <p:sp>
        <p:nvSpPr>
          <p:cNvPr id="31" name="object 6"/>
          <p:cNvSpPr/>
          <p:nvPr/>
        </p:nvSpPr>
        <p:spPr>
          <a:xfrm>
            <a:off x="2716064" y="1588160"/>
            <a:ext cx="315218" cy="410516"/>
          </a:xfrm>
          <a:custGeom>
            <a:avLst/>
            <a:gdLst/>
            <a:ahLst/>
            <a:cxnLst/>
            <a:rect l="l" t="t" r="r" b="b"/>
            <a:pathLst>
              <a:path w="409575" h="533400">
                <a:moveTo>
                  <a:pt x="204850" y="0"/>
                </a:moveTo>
                <a:lnTo>
                  <a:pt x="0" y="0"/>
                </a:lnTo>
                <a:lnTo>
                  <a:pt x="204850" y="266700"/>
                </a:lnTo>
                <a:lnTo>
                  <a:pt x="0" y="533400"/>
                </a:lnTo>
                <a:lnTo>
                  <a:pt x="204850" y="533400"/>
                </a:lnTo>
                <a:lnTo>
                  <a:pt x="409575" y="266700"/>
                </a:lnTo>
                <a:lnTo>
                  <a:pt x="204850" y="0"/>
                </a:lnTo>
                <a:close/>
              </a:path>
            </a:pathLst>
          </a:custGeom>
          <a:solidFill>
            <a:srgbClr val="F69B16"/>
          </a:solidFill>
        </p:spPr>
        <p:txBody>
          <a:bodyPr wrap="square" lIns="0" tIns="0" rIns="0" bIns="0" rtlCol="0"/>
          <a:lstStyle/>
          <a:p>
            <a:endParaRPr/>
          </a:p>
        </p:txBody>
      </p:sp>
      <p:sp>
        <p:nvSpPr>
          <p:cNvPr id="32" name="object 7"/>
          <p:cNvSpPr/>
          <p:nvPr/>
        </p:nvSpPr>
        <p:spPr>
          <a:xfrm>
            <a:off x="4966573" y="1595491"/>
            <a:ext cx="315218" cy="417847"/>
          </a:xfrm>
          <a:custGeom>
            <a:avLst/>
            <a:gdLst/>
            <a:ahLst/>
            <a:cxnLst/>
            <a:rect l="l" t="t" r="r" b="b"/>
            <a:pathLst>
              <a:path w="409575" h="542925">
                <a:moveTo>
                  <a:pt x="409575" y="0"/>
                </a:moveTo>
                <a:lnTo>
                  <a:pt x="204850" y="0"/>
                </a:lnTo>
                <a:lnTo>
                  <a:pt x="0" y="271399"/>
                </a:lnTo>
                <a:lnTo>
                  <a:pt x="204850" y="542925"/>
                </a:lnTo>
                <a:lnTo>
                  <a:pt x="409575" y="542925"/>
                </a:lnTo>
                <a:lnTo>
                  <a:pt x="204850" y="271399"/>
                </a:lnTo>
                <a:lnTo>
                  <a:pt x="409575" y="0"/>
                </a:lnTo>
                <a:close/>
              </a:path>
            </a:pathLst>
          </a:custGeom>
          <a:solidFill>
            <a:srgbClr val="F69B16"/>
          </a:solidFill>
        </p:spPr>
        <p:txBody>
          <a:bodyPr wrap="square" lIns="0" tIns="0" rIns="0" bIns="0" rtlCol="0"/>
          <a:lstStyle/>
          <a:p>
            <a:endParaRPr/>
          </a:p>
        </p:txBody>
      </p:sp>
      <p:sp>
        <p:nvSpPr>
          <p:cNvPr id="33" name="object 8"/>
          <p:cNvSpPr/>
          <p:nvPr/>
        </p:nvSpPr>
        <p:spPr>
          <a:xfrm>
            <a:off x="838490" y="2557247"/>
            <a:ext cx="2628000" cy="1742695"/>
          </a:xfrm>
          <a:prstGeom prst="rect">
            <a:avLst/>
          </a:prstGeom>
          <a:blipFill>
            <a:blip r:embed="rId6" cstate="print"/>
            <a:stretch>
              <a:fillRect/>
            </a:stretch>
          </a:blipFill>
        </p:spPr>
        <p:txBody>
          <a:bodyPr wrap="square" lIns="0" tIns="0" rIns="0" bIns="0" rtlCol="0"/>
          <a:lstStyle/>
          <a:p>
            <a:endParaRPr/>
          </a:p>
        </p:txBody>
      </p:sp>
      <p:sp>
        <p:nvSpPr>
          <p:cNvPr id="36" name="object 10"/>
          <p:cNvSpPr txBox="1"/>
          <p:nvPr/>
        </p:nvSpPr>
        <p:spPr>
          <a:xfrm>
            <a:off x="858748" y="2603504"/>
            <a:ext cx="2497945" cy="1590179"/>
          </a:xfrm>
          <a:prstGeom prst="rect">
            <a:avLst/>
          </a:prstGeom>
          <a:solidFill>
            <a:srgbClr val="FFFFFF"/>
          </a:solidFill>
          <a:ln w="9525">
            <a:solidFill>
              <a:srgbClr val="2874B0"/>
            </a:solidFill>
          </a:ln>
        </p:spPr>
        <p:txBody>
          <a:bodyPr vert="horz" wrap="square" lIns="0" tIns="0" rIns="0" bIns="0" rtlCol="0">
            <a:spAutoFit/>
          </a:bodyPr>
          <a:lstStyle/>
          <a:p>
            <a:pPr marL="288000" marR="235585" indent="-180000">
              <a:lnSpc>
                <a:spcPts val="1600"/>
              </a:lnSpc>
              <a:spcBef>
                <a:spcPts val="600"/>
              </a:spcBef>
              <a:buFont typeface="Arial"/>
              <a:buChar char="•"/>
              <a:tabLst>
                <a:tab pos="372745" algn="l"/>
              </a:tabLst>
            </a:pPr>
            <a:r>
              <a:rPr sz="1400" spc="30" dirty="0">
                <a:solidFill>
                  <a:srgbClr val="17375E"/>
                </a:solidFill>
                <a:latin typeface="Calibri"/>
                <a:cs typeface="Calibri"/>
              </a:rPr>
              <a:t>М</a:t>
            </a:r>
            <a:r>
              <a:rPr sz="1400" spc="-65" dirty="0">
                <a:solidFill>
                  <a:srgbClr val="17375E"/>
                </a:solidFill>
                <a:latin typeface="Calibri"/>
                <a:cs typeface="Calibri"/>
              </a:rPr>
              <a:t>н</a:t>
            </a:r>
            <a:r>
              <a:rPr sz="1400" spc="20" dirty="0">
                <a:solidFill>
                  <a:srgbClr val="17375E"/>
                </a:solidFill>
                <a:latin typeface="Calibri"/>
                <a:cs typeface="Calibri"/>
              </a:rPr>
              <a:t>о</a:t>
            </a:r>
            <a:r>
              <a:rPr sz="1400" spc="-45" dirty="0">
                <a:solidFill>
                  <a:srgbClr val="17375E"/>
                </a:solidFill>
                <a:latin typeface="Calibri"/>
                <a:cs typeface="Calibri"/>
              </a:rPr>
              <a:t>ж</a:t>
            </a:r>
            <a:r>
              <a:rPr sz="1400" dirty="0">
                <a:solidFill>
                  <a:srgbClr val="17375E"/>
                </a:solidFill>
                <a:latin typeface="Calibri"/>
                <a:cs typeface="Calibri"/>
              </a:rPr>
              <a:t>е</a:t>
            </a:r>
            <a:r>
              <a:rPr sz="1400" spc="-15" dirty="0">
                <a:solidFill>
                  <a:srgbClr val="17375E"/>
                </a:solidFill>
                <a:latin typeface="Calibri"/>
                <a:cs typeface="Calibri"/>
              </a:rPr>
              <a:t>с</a:t>
            </a:r>
            <a:r>
              <a:rPr sz="1400" spc="50" dirty="0">
                <a:solidFill>
                  <a:srgbClr val="17375E"/>
                </a:solidFill>
                <a:latin typeface="Calibri"/>
                <a:cs typeface="Calibri"/>
              </a:rPr>
              <a:t>т</a:t>
            </a:r>
            <a:r>
              <a:rPr sz="1400" spc="-40" dirty="0">
                <a:solidFill>
                  <a:srgbClr val="17375E"/>
                </a:solidFill>
                <a:latin typeface="Calibri"/>
                <a:cs typeface="Calibri"/>
              </a:rPr>
              <a:t>в</a:t>
            </a:r>
            <a:r>
              <a:rPr sz="1400" dirty="0">
                <a:solidFill>
                  <a:srgbClr val="17375E"/>
                </a:solidFill>
                <a:latin typeface="Calibri"/>
                <a:cs typeface="Calibri"/>
              </a:rPr>
              <a:t>о</a:t>
            </a:r>
            <a:r>
              <a:rPr sz="1400" spc="-10" dirty="0">
                <a:solidFill>
                  <a:srgbClr val="17375E"/>
                </a:solidFill>
                <a:latin typeface="Calibri"/>
                <a:cs typeface="Calibri"/>
              </a:rPr>
              <a:t> </a:t>
            </a:r>
            <a:r>
              <a:rPr sz="1400" spc="30" dirty="0">
                <a:solidFill>
                  <a:srgbClr val="17375E"/>
                </a:solidFill>
                <a:latin typeface="Calibri"/>
                <a:cs typeface="Calibri"/>
              </a:rPr>
              <a:t>п</a:t>
            </a:r>
            <a:r>
              <a:rPr sz="1400" spc="-55" dirty="0">
                <a:solidFill>
                  <a:srgbClr val="17375E"/>
                </a:solidFill>
                <a:latin typeface="Calibri"/>
                <a:cs typeface="Calibri"/>
              </a:rPr>
              <a:t>о</a:t>
            </a:r>
            <a:r>
              <a:rPr sz="1400" spc="60" dirty="0">
                <a:solidFill>
                  <a:srgbClr val="17375E"/>
                </a:solidFill>
                <a:latin typeface="Calibri"/>
                <a:cs typeface="Calibri"/>
              </a:rPr>
              <a:t>с</a:t>
            </a:r>
            <a:r>
              <a:rPr sz="1400" spc="-25" dirty="0">
                <a:solidFill>
                  <a:srgbClr val="17375E"/>
                </a:solidFill>
                <a:latin typeface="Calibri"/>
                <a:cs typeface="Calibri"/>
              </a:rPr>
              <a:t>т</a:t>
            </a:r>
            <a:r>
              <a:rPr sz="1400" spc="-40" dirty="0">
                <a:solidFill>
                  <a:srgbClr val="17375E"/>
                </a:solidFill>
                <a:latin typeface="Calibri"/>
                <a:cs typeface="Calibri"/>
              </a:rPr>
              <a:t>а</a:t>
            </a:r>
            <a:r>
              <a:rPr sz="1400" spc="30" dirty="0">
                <a:solidFill>
                  <a:srgbClr val="17375E"/>
                </a:solidFill>
                <a:latin typeface="Calibri"/>
                <a:cs typeface="Calibri"/>
              </a:rPr>
              <a:t>в</a:t>
            </a:r>
            <a:r>
              <a:rPr sz="1400" dirty="0">
                <a:solidFill>
                  <a:srgbClr val="17375E"/>
                </a:solidFill>
                <a:latin typeface="Calibri"/>
                <a:cs typeface="Calibri"/>
              </a:rPr>
              <a:t>щи</a:t>
            </a:r>
            <a:r>
              <a:rPr sz="1400" spc="-15" dirty="0">
                <a:solidFill>
                  <a:srgbClr val="17375E"/>
                </a:solidFill>
                <a:latin typeface="Calibri"/>
                <a:cs typeface="Calibri"/>
              </a:rPr>
              <a:t>к</a:t>
            </a:r>
            <a:r>
              <a:rPr sz="1400" spc="-55" dirty="0">
                <a:solidFill>
                  <a:srgbClr val="17375E"/>
                </a:solidFill>
                <a:latin typeface="Calibri"/>
                <a:cs typeface="Calibri"/>
              </a:rPr>
              <a:t>о</a:t>
            </a:r>
            <a:r>
              <a:rPr sz="1400" dirty="0">
                <a:solidFill>
                  <a:srgbClr val="17375E"/>
                </a:solidFill>
                <a:latin typeface="Calibri"/>
                <a:cs typeface="Calibri"/>
              </a:rPr>
              <a:t>в </a:t>
            </a:r>
            <a:r>
              <a:rPr sz="1400" spc="-15" dirty="0">
                <a:solidFill>
                  <a:srgbClr val="17375E"/>
                </a:solidFill>
                <a:latin typeface="Calibri"/>
                <a:cs typeface="Calibri"/>
              </a:rPr>
              <a:t>с</a:t>
            </a:r>
            <a:r>
              <a:rPr sz="1400" spc="20" dirty="0">
                <a:solidFill>
                  <a:srgbClr val="17375E"/>
                </a:solidFill>
                <a:latin typeface="Calibri"/>
                <a:cs typeface="Calibri"/>
              </a:rPr>
              <a:t>о</a:t>
            </a:r>
            <a:r>
              <a:rPr sz="1400" spc="-15" dirty="0">
                <a:solidFill>
                  <a:srgbClr val="17375E"/>
                </a:solidFill>
                <a:latin typeface="Calibri"/>
                <a:cs typeface="Calibri"/>
              </a:rPr>
              <a:t>з</a:t>
            </a:r>
            <a:r>
              <a:rPr sz="1400" spc="-35" dirty="0">
                <a:solidFill>
                  <a:srgbClr val="17375E"/>
                </a:solidFill>
                <a:latin typeface="Calibri"/>
                <a:cs typeface="Calibri"/>
              </a:rPr>
              <a:t>д</a:t>
            </a:r>
            <a:r>
              <a:rPr sz="1400" spc="30" dirty="0">
                <a:solidFill>
                  <a:srgbClr val="17375E"/>
                </a:solidFill>
                <a:latin typeface="Calibri"/>
                <a:cs typeface="Calibri"/>
              </a:rPr>
              <a:t>а</a:t>
            </a:r>
            <a:r>
              <a:rPr sz="1400" spc="-30" dirty="0">
                <a:solidFill>
                  <a:srgbClr val="17375E"/>
                </a:solidFill>
                <a:latin typeface="Calibri"/>
                <a:cs typeface="Calibri"/>
              </a:rPr>
              <a:t>ю</a:t>
            </a:r>
            <a:r>
              <a:rPr sz="1400" dirty="0">
                <a:solidFill>
                  <a:srgbClr val="17375E"/>
                </a:solidFill>
                <a:latin typeface="Calibri"/>
                <a:cs typeface="Calibri"/>
              </a:rPr>
              <a:t>т</a:t>
            </a:r>
            <a:r>
              <a:rPr sz="1400" spc="15" dirty="0">
                <a:solidFill>
                  <a:srgbClr val="17375E"/>
                </a:solidFill>
                <a:latin typeface="Calibri"/>
                <a:cs typeface="Calibri"/>
              </a:rPr>
              <a:t> </a:t>
            </a:r>
            <a:r>
              <a:rPr sz="1400" spc="-90" dirty="0">
                <a:solidFill>
                  <a:srgbClr val="17375E"/>
                </a:solidFill>
                <a:latin typeface="Calibri"/>
                <a:cs typeface="Calibri"/>
              </a:rPr>
              <a:t>к</a:t>
            </a:r>
            <a:r>
              <a:rPr sz="1400" spc="20" dirty="0">
                <a:solidFill>
                  <a:srgbClr val="17375E"/>
                </a:solidFill>
                <a:latin typeface="Calibri"/>
                <a:cs typeface="Calibri"/>
              </a:rPr>
              <a:t>о</a:t>
            </a:r>
            <a:r>
              <a:rPr sz="1400" spc="5" dirty="0">
                <a:solidFill>
                  <a:srgbClr val="17375E"/>
                </a:solidFill>
                <a:latin typeface="Calibri"/>
                <a:cs typeface="Calibri"/>
              </a:rPr>
              <a:t>нн</a:t>
            </a:r>
            <a:r>
              <a:rPr sz="1400" dirty="0">
                <a:solidFill>
                  <a:srgbClr val="17375E"/>
                </a:solidFill>
                <a:latin typeface="Calibri"/>
                <a:cs typeface="Calibri"/>
              </a:rPr>
              <a:t>е</a:t>
            </a:r>
            <a:r>
              <a:rPr sz="1400" spc="-10" dirty="0">
                <a:solidFill>
                  <a:srgbClr val="17375E"/>
                </a:solidFill>
                <a:latin typeface="Calibri"/>
                <a:cs typeface="Calibri"/>
              </a:rPr>
              <a:t>к</a:t>
            </a:r>
            <a:r>
              <a:rPr sz="1400" spc="-25" dirty="0">
                <a:solidFill>
                  <a:srgbClr val="17375E"/>
                </a:solidFill>
                <a:latin typeface="Calibri"/>
                <a:cs typeface="Calibri"/>
              </a:rPr>
              <a:t>т</a:t>
            </a:r>
            <a:r>
              <a:rPr sz="1400" spc="20" dirty="0">
                <a:solidFill>
                  <a:srgbClr val="17375E"/>
                </a:solidFill>
                <a:latin typeface="Calibri"/>
                <a:cs typeface="Calibri"/>
              </a:rPr>
              <a:t>о</a:t>
            </a:r>
            <a:r>
              <a:rPr sz="1400" spc="-50" dirty="0">
                <a:solidFill>
                  <a:srgbClr val="17375E"/>
                </a:solidFill>
                <a:latin typeface="Calibri"/>
                <a:cs typeface="Calibri"/>
              </a:rPr>
              <a:t>р</a:t>
            </a:r>
            <a:r>
              <a:rPr sz="1400" dirty="0">
                <a:solidFill>
                  <a:srgbClr val="17375E"/>
                </a:solidFill>
                <a:latin typeface="Calibri"/>
                <a:cs typeface="Calibri"/>
              </a:rPr>
              <a:t>ы</a:t>
            </a:r>
            <a:r>
              <a:rPr sz="1400" spc="40" dirty="0">
                <a:solidFill>
                  <a:srgbClr val="17375E"/>
                </a:solidFill>
                <a:latin typeface="Calibri"/>
                <a:cs typeface="Calibri"/>
              </a:rPr>
              <a:t> </a:t>
            </a:r>
            <a:r>
              <a:rPr sz="1400" spc="5" dirty="0">
                <a:solidFill>
                  <a:srgbClr val="17375E"/>
                </a:solidFill>
                <a:latin typeface="Calibri"/>
                <a:cs typeface="Calibri"/>
              </a:rPr>
              <a:t>н</a:t>
            </a:r>
            <a:r>
              <a:rPr sz="1400" dirty="0">
                <a:solidFill>
                  <a:srgbClr val="17375E"/>
                </a:solidFill>
                <a:latin typeface="Calibri"/>
                <a:cs typeface="Calibri"/>
              </a:rPr>
              <a:t>а </a:t>
            </a:r>
            <a:r>
              <a:rPr sz="1400" spc="-15" dirty="0">
                <a:solidFill>
                  <a:srgbClr val="17375E"/>
                </a:solidFill>
                <a:latin typeface="Calibri"/>
                <a:cs typeface="Calibri"/>
              </a:rPr>
              <a:t>с</a:t>
            </a:r>
            <a:r>
              <a:rPr sz="1400" spc="30" dirty="0">
                <a:solidFill>
                  <a:srgbClr val="17375E"/>
                </a:solidFill>
                <a:latin typeface="Calibri"/>
                <a:cs typeface="Calibri"/>
              </a:rPr>
              <a:t>в</a:t>
            </a:r>
            <a:r>
              <a:rPr sz="1400" spc="-55" dirty="0">
                <a:solidFill>
                  <a:srgbClr val="17375E"/>
                </a:solidFill>
                <a:latin typeface="Calibri"/>
                <a:cs typeface="Calibri"/>
              </a:rPr>
              <a:t>о</a:t>
            </a:r>
            <a:r>
              <a:rPr sz="1400" dirty="0">
                <a:solidFill>
                  <a:srgbClr val="17375E"/>
                </a:solidFill>
                <a:latin typeface="Calibri"/>
                <a:cs typeface="Calibri"/>
              </a:rPr>
              <a:t>их</a:t>
            </a:r>
            <a:r>
              <a:rPr sz="1400" spc="10" dirty="0">
                <a:solidFill>
                  <a:srgbClr val="17375E"/>
                </a:solidFill>
                <a:latin typeface="Calibri"/>
                <a:cs typeface="Calibri"/>
              </a:rPr>
              <a:t> </a:t>
            </a:r>
            <a:r>
              <a:rPr sz="1400" spc="40" dirty="0">
                <a:solidFill>
                  <a:srgbClr val="17375E"/>
                </a:solidFill>
                <a:latin typeface="Calibri"/>
                <a:cs typeface="Calibri"/>
              </a:rPr>
              <a:t>я</a:t>
            </a:r>
            <a:r>
              <a:rPr sz="1400" spc="-15" dirty="0">
                <a:solidFill>
                  <a:srgbClr val="17375E"/>
                </a:solidFill>
                <a:latin typeface="Calibri"/>
                <a:cs typeface="Calibri"/>
              </a:rPr>
              <a:t>з</a:t>
            </a:r>
            <a:r>
              <a:rPr sz="1400" dirty="0">
                <a:solidFill>
                  <a:srgbClr val="17375E"/>
                </a:solidFill>
                <a:latin typeface="Calibri"/>
                <a:cs typeface="Calibri"/>
              </a:rPr>
              <a:t>ы</a:t>
            </a:r>
            <a:r>
              <a:rPr sz="1400" spc="-90" dirty="0">
                <a:solidFill>
                  <a:srgbClr val="17375E"/>
                </a:solidFill>
                <a:latin typeface="Calibri"/>
                <a:cs typeface="Calibri"/>
              </a:rPr>
              <a:t>к</a:t>
            </a:r>
            <a:r>
              <a:rPr sz="1400" spc="30" dirty="0">
                <a:solidFill>
                  <a:srgbClr val="17375E"/>
                </a:solidFill>
                <a:latin typeface="Calibri"/>
                <a:cs typeface="Calibri"/>
              </a:rPr>
              <a:t>а</a:t>
            </a:r>
            <a:r>
              <a:rPr sz="1400" dirty="0">
                <a:solidFill>
                  <a:srgbClr val="17375E"/>
                </a:solidFill>
                <a:latin typeface="Calibri"/>
                <a:cs typeface="Calibri"/>
              </a:rPr>
              <a:t>х</a:t>
            </a:r>
          </a:p>
          <a:p>
            <a:pPr marL="288000" marR="111760" indent="-180000">
              <a:lnSpc>
                <a:spcPts val="1600"/>
              </a:lnSpc>
              <a:spcBef>
                <a:spcPts val="600"/>
              </a:spcBef>
              <a:buFont typeface="Arial"/>
              <a:buChar char="•"/>
              <a:tabLst>
                <a:tab pos="372745" algn="l"/>
              </a:tabLst>
            </a:pPr>
            <a:r>
              <a:rPr sz="1400" spc="35" dirty="0">
                <a:solidFill>
                  <a:srgbClr val="17375E"/>
                </a:solidFill>
                <a:latin typeface="Calibri"/>
                <a:cs typeface="Calibri"/>
              </a:rPr>
              <a:t>Д</a:t>
            </a:r>
            <a:r>
              <a:rPr sz="1400" spc="-40" dirty="0">
                <a:solidFill>
                  <a:srgbClr val="17375E"/>
                </a:solidFill>
                <a:latin typeface="Calibri"/>
                <a:cs typeface="Calibri"/>
              </a:rPr>
              <a:t>а</a:t>
            </a:r>
            <a:r>
              <a:rPr sz="1400" spc="5" dirty="0">
                <a:solidFill>
                  <a:srgbClr val="17375E"/>
                </a:solidFill>
                <a:latin typeface="Calibri"/>
                <a:cs typeface="Calibri"/>
              </a:rPr>
              <a:t>нн</a:t>
            </a:r>
            <a:r>
              <a:rPr sz="1400" dirty="0">
                <a:solidFill>
                  <a:srgbClr val="17375E"/>
                </a:solidFill>
                <a:latin typeface="Calibri"/>
                <a:cs typeface="Calibri"/>
              </a:rPr>
              <a:t>ые</a:t>
            </a:r>
            <a:r>
              <a:rPr sz="1400" spc="-30" dirty="0">
                <a:solidFill>
                  <a:srgbClr val="17375E"/>
                </a:solidFill>
                <a:latin typeface="Calibri"/>
                <a:cs typeface="Calibri"/>
              </a:rPr>
              <a:t> </a:t>
            </a:r>
            <a:r>
              <a:rPr sz="1400" spc="30" dirty="0">
                <a:solidFill>
                  <a:srgbClr val="17375E"/>
                </a:solidFill>
                <a:latin typeface="Calibri"/>
                <a:cs typeface="Calibri"/>
              </a:rPr>
              <a:t>п</a:t>
            </a:r>
            <a:r>
              <a:rPr sz="1400" spc="-55" dirty="0">
                <a:solidFill>
                  <a:srgbClr val="17375E"/>
                </a:solidFill>
                <a:latin typeface="Calibri"/>
                <a:cs typeface="Calibri"/>
              </a:rPr>
              <a:t>о</a:t>
            </a:r>
            <a:r>
              <a:rPr sz="1400" spc="60" dirty="0">
                <a:solidFill>
                  <a:srgbClr val="17375E"/>
                </a:solidFill>
                <a:latin typeface="Calibri"/>
                <a:cs typeface="Calibri"/>
              </a:rPr>
              <a:t>с</a:t>
            </a:r>
            <a:r>
              <a:rPr sz="1400" dirty="0">
                <a:solidFill>
                  <a:srgbClr val="17375E"/>
                </a:solidFill>
                <a:latin typeface="Calibri"/>
                <a:cs typeface="Calibri"/>
              </a:rPr>
              <a:t>ы</a:t>
            </a:r>
            <a:r>
              <a:rPr sz="1400" spc="-20" dirty="0">
                <a:solidFill>
                  <a:srgbClr val="17375E"/>
                </a:solidFill>
                <a:latin typeface="Calibri"/>
                <a:cs typeface="Calibri"/>
              </a:rPr>
              <a:t>л</a:t>
            </a:r>
            <a:r>
              <a:rPr sz="1400" spc="-40" dirty="0">
                <a:solidFill>
                  <a:srgbClr val="17375E"/>
                </a:solidFill>
                <a:latin typeface="Calibri"/>
                <a:cs typeface="Calibri"/>
              </a:rPr>
              <a:t>а</a:t>
            </a:r>
            <a:r>
              <a:rPr sz="1400" spc="-30" dirty="0">
                <a:solidFill>
                  <a:srgbClr val="17375E"/>
                </a:solidFill>
                <a:latin typeface="Calibri"/>
                <a:cs typeface="Calibri"/>
              </a:rPr>
              <a:t>ю</a:t>
            </a:r>
            <a:r>
              <a:rPr sz="1400" spc="-25" dirty="0">
                <a:solidFill>
                  <a:srgbClr val="17375E"/>
                </a:solidFill>
                <a:latin typeface="Calibri"/>
                <a:cs typeface="Calibri"/>
              </a:rPr>
              <a:t>т</a:t>
            </a:r>
            <a:r>
              <a:rPr sz="1400" spc="60" dirty="0">
                <a:solidFill>
                  <a:srgbClr val="17375E"/>
                </a:solidFill>
                <a:latin typeface="Calibri"/>
                <a:cs typeface="Calibri"/>
              </a:rPr>
              <a:t>с</a:t>
            </a:r>
            <a:r>
              <a:rPr sz="1400" dirty="0">
                <a:solidFill>
                  <a:srgbClr val="17375E"/>
                </a:solidFill>
                <a:latin typeface="Calibri"/>
                <a:cs typeface="Calibri"/>
              </a:rPr>
              <a:t>я</a:t>
            </a:r>
            <a:r>
              <a:rPr sz="1400" spc="-65" dirty="0">
                <a:solidFill>
                  <a:srgbClr val="17375E"/>
                </a:solidFill>
                <a:latin typeface="Calibri"/>
                <a:cs typeface="Calibri"/>
              </a:rPr>
              <a:t> </a:t>
            </a:r>
            <a:r>
              <a:rPr sz="1400" spc="-15" dirty="0">
                <a:solidFill>
                  <a:srgbClr val="17375E"/>
                </a:solidFill>
                <a:latin typeface="Calibri"/>
                <a:cs typeface="Calibri"/>
              </a:rPr>
              <a:t>к</a:t>
            </a:r>
            <a:r>
              <a:rPr sz="1400" spc="20" dirty="0">
                <a:solidFill>
                  <a:srgbClr val="17375E"/>
                </a:solidFill>
                <a:latin typeface="Calibri"/>
                <a:cs typeface="Calibri"/>
              </a:rPr>
              <a:t>о</a:t>
            </a:r>
            <a:r>
              <a:rPr sz="1400" spc="-100" dirty="0">
                <a:solidFill>
                  <a:srgbClr val="17375E"/>
                </a:solidFill>
                <a:latin typeface="Calibri"/>
                <a:cs typeface="Calibri"/>
              </a:rPr>
              <a:t>г</a:t>
            </a:r>
            <a:r>
              <a:rPr sz="1400" spc="-35" dirty="0">
                <a:solidFill>
                  <a:srgbClr val="17375E"/>
                </a:solidFill>
                <a:latin typeface="Calibri"/>
                <a:cs typeface="Calibri"/>
              </a:rPr>
              <a:t>д</a:t>
            </a:r>
            <a:r>
              <a:rPr sz="1400" dirty="0">
                <a:solidFill>
                  <a:srgbClr val="17375E"/>
                </a:solidFill>
                <a:latin typeface="Calibri"/>
                <a:cs typeface="Calibri"/>
              </a:rPr>
              <a:t>а </a:t>
            </a:r>
            <a:r>
              <a:rPr sz="1400" spc="20" dirty="0">
                <a:solidFill>
                  <a:srgbClr val="17375E"/>
                </a:solidFill>
                <a:latin typeface="Calibri"/>
                <a:cs typeface="Calibri"/>
              </a:rPr>
              <a:t>о</a:t>
            </a:r>
            <a:r>
              <a:rPr sz="1400" spc="5" dirty="0">
                <a:solidFill>
                  <a:srgbClr val="17375E"/>
                </a:solidFill>
                <a:latin typeface="Calibri"/>
                <a:cs typeface="Calibri"/>
              </a:rPr>
              <a:t>н</a:t>
            </a:r>
            <a:r>
              <a:rPr sz="1400" dirty="0">
                <a:solidFill>
                  <a:srgbClr val="17375E"/>
                </a:solidFill>
                <a:latin typeface="Calibri"/>
                <a:cs typeface="Calibri"/>
              </a:rPr>
              <a:t>и</a:t>
            </a:r>
            <a:r>
              <a:rPr sz="1400" spc="-35" dirty="0">
                <a:solidFill>
                  <a:srgbClr val="17375E"/>
                </a:solidFill>
                <a:latin typeface="Calibri"/>
                <a:cs typeface="Calibri"/>
              </a:rPr>
              <a:t> </a:t>
            </a:r>
            <a:r>
              <a:rPr sz="1400" spc="30" dirty="0">
                <a:solidFill>
                  <a:srgbClr val="17375E"/>
                </a:solidFill>
                <a:latin typeface="Calibri"/>
                <a:cs typeface="Calibri"/>
              </a:rPr>
              <a:t>п</a:t>
            </a:r>
            <a:r>
              <a:rPr sz="1400" spc="-55" dirty="0">
                <a:solidFill>
                  <a:srgbClr val="17375E"/>
                </a:solidFill>
                <a:latin typeface="Calibri"/>
                <a:cs typeface="Calibri"/>
              </a:rPr>
              <a:t>о</a:t>
            </a:r>
            <a:r>
              <a:rPr sz="1400" spc="-20" dirty="0">
                <a:solidFill>
                  <a:srgbClr val="17375E"/>
                </a:solidFill>
                <a:latin typeface="Calibri"/>
                <a:cs typeface="Calibri"/>
              </a:rPr>
              <a:t>л</a:t>
            </a:r>
            <a:r>
              <a:rPr sz="1400" spc="5" dirty="0">
                <a:solidFill>
                  <a:srgbClr val="17375E"/>
                </a:solidFill>
                <a:latin typeface="Calibri"/>
                <a:cs typeface="Calibri"/>
              </a:rPr>
              <a:t>н</a:t>
            </a:r>
            <a:r>
              <a:rPr sz="1400" spc="-55" dirty="0">
                <a:solidFill>
                  <a:srgbClr val="17375E"/>
                </a:solidFill>
                <a:latin typeface="Calibri"/>
                <a:cs typeface="Calibri"/>
              </a:rPr>
              <a:t>о</a:t>
            </a:r>
            <a:r>
              <a:rPr sz="1400" spc="60" dirty="0">
                <a:solidFill>
                  <a:srgbClr val="17375E"/>
                </a:solidFill>
                <a:latin typeface="Calibri"/>
                <a:cs typeface="Calibri"/>
              </a:rPr>
              <a:t>с</a:t>
            </a:r>
            <a:r>
              <a:rPr sz="1400" spc="-25" dirty="0">
                <a:solidFill>
                  <a:srgbClr val="17375E"/>
                </a:solidFill>
                <a:latin typeface="Calibri"/>
                <a:cs typeface="Calibri"/>
              </a:rPr>
              <a:t>ть</a:t>
            </a:r>
            <a:r>
              <a:rPr sz="1400" dirty="0">
                <a:solidFill>
                  <a:srgbClr val="17375E"/>
                </a:solidFill>
                <a:latin typeface="Calibri"/>
                <a:cs typeface="Calibri"/>
              </a:rPr>
              <a:t>ю</a:t>
            </a:r>
            <a:r>
              <a:rPr sz="1400" spc="15" dirty="0">
                <a:solidFill>
                  <a:srgbClr val="17375E"/>
                </a:solidFill>
                <a:latin typeface="Calibri"/>
                <a:cs typeface="Calibri"/>
              </a:rPr>
              <a:t> </a:t>
            </a:r>
            <a:r>
              <a:rPr sz="1400" spc="-25" dirty="0">
                <a:solidFill>
                  <a:srgbClr val="17375E"/>
                </a:solidFill>
                <a:latin typeface="Calibri"/>
                <a:cs typeface="Calibri"/>
              </a:rPr>
              <a:t>г</a:t>
            </a:r>
            <a:r>
              <a:rPr sz="1400" spc="20" dirty="0">
                <a:solidFill>
                  <a:srgbClr val="17375E"/>
                </a:solidFill>
                <a:latin typeface="Calibri"/>
                <a:cs typeface="Calibri"/>
              </a:rPr>
              <a:t>о</a:t>
            </a:r>
            <a:r>
              <a:rPr sz="1400" spc="-25" dirty="0">
                <a:solidFill>
                  <a:srgbClr val="17375E"/>
                </a:solidFill>
                <a:latin typeface="Calibri"/>
                <a:cs typeface="Calibri"/>
              </a:rPr>
              <a:t>т</a:t>
            </a:r>
            <a:r>
              <a:rPr sz="1400" spc="-55" dirty="0">
                <a:solidFill>
                  <a:srgbClr val="17375E"/>
                </a:solidFill>
                <a:latin typeface="Calibri"/>
                <a:cs typeface="Calibri"/>
              </a:rPr>
              <a:t>о</a:t>
            </a:r>
            <a:r>
              <a:rPr sz="1400" spc="30" dirty="0">
                <a:solidFill>
                  <a:srgbClr val="17375E"/>
                </a:solidFill>
                <a:latin typeface="Calibri"/>
                <a:cs typeface="Calibri"/>
              </a:rPr>
              <a:t>в</a:t>
            </a:r>
            <a:r>
              <a:rPr sz="1400" dirty="0">
                <a:solidFill>
                  <a:srgbClr val="17375E"/>
                </a:solidFill>
                <a:latin typeface="Calibri"/>
                <a:cs typeface="Calibri"/>
              </a:rPr>
              <a:t>ы</a:t>
            </a:r>
          </a:p>
          <a:p>
            <a:pPr marL="288000" marR="177800" indent="-180000">
              <a:lnSpc>
                <a:spcPts val="1600"/>
              </a:lnSpc>
              <a:spcBef>
                <a:spcPts val="600"/>
              </a:spcBef>
              <a:buFont typeface="Arial"/>
              <a:buChar char="•"/>
              <a:tabLst>
                <a:tab pos="372745" algn="l"/>
              </a:tabLst>
            </a:pPr>
            <a:r>
              <a:rPr sz="1400" spc="-70" dirty="0">
                <a:solidFill>
                  <a:srgbClr val="17375E"/>
                </a:solidFill>
                <a:latin typeface="Calibri"/>
                <a:cs typeface="Calibri"/>
              </a:rPr>
              <a:t>О</a:t>
            </a:r>
            <a:r>
              <a:rPr sz="1400" spc="40" dirty="0">
                <a:solidFill>
                  <a:srgbClr val="17375E"/>
                </a:solidFill>
                <a:latin typeface="Calibri"/>
                <a:cs typeface="Calibri"/>
              </a:rPr>
              <a:t>д</a:t>
            </a:r>
            <a:r>
              <a:rPr sz="1400" spc="-65" dirty="0">
                <a:solidFill>
                  <a:srgbClr val="17375E"/>
                </a:solidFill>
                <a:latin typeface="Calibri"/>
                <a:cs typeface="Calibri"/>
              </a:rPr>
              <a:t>н</a:t>
            </a:r>
            <a:r>
              <a:rPr sz="1400" dirty="0">
                <a:solidFill>
                  <a:srgbClr val="17375E"/>
                </a:solidFill>
                <a:latin typeface="Calibri"/>
                <a:cs typeface="Calibri"/>
              </a:rPr>
              <a:t>а </a:t>
            </a:r>
            <a:r>
              <a:rPr sz="1400" spc="20" dirty="0">
                <a:solidFill>
                  <a:srgbClr val="17375E"/>
                </a:solidFill>
                <a:latin typeface="Calibri"/>
                <a:cs typeface="Calibri"/>
              </a:rPr>
              <a:t>о</a:t>
            </a:r>
            <a:r>
              <a:rPr sz="1400" spc="25" dirty="0">
                <a:solidFill>
                  <a:srgbClr val="17375E"/>
                </a:solidFill>
                <a:latin typeface="Calibri"/>
                <a:cs typeface="Calibri"/>
              </a:rPr>
              <a:t>р</a:t>
            </a:r>
            <a:r>
              <a:rPr sz="1400" spc="-25" dirty="0">
                <a:solidFill>
                  <a:srgbClr val="17375E"/>
                </a:solidFill>
                <a:latin typeface="Calibri"/>
                <a:cs typeface="Calibri"/>
              </a:rPr>
              <a:t>г</a:t>
            </a:r>
            <a:r>
              <a:rPr sz="1400" spc="30" dirty="0">
                <a:solidFill>
                  <a:srgbClr val="17375E"/>
                </a:solidFill>
                <a:latin typeface="Calibri"/>
                <a:cs typeface="Calibri"/>
              </a:rPr>
              <a:t>а</a:t>
            </a:r>
            <a:r>
              <a:rPr sz="1400" spc="-65" dirty="0">
                <a:solidFill>
                  <a:srgbClr val="17375E"/>
                </a:solidFill>
                <a:latin typeface="Calibri"/>
                <a:cs typeface="Calibri"/>
              </a:rPr>
              <a:t>н</a:t>
            </a:r>
            <a:r>
              <a:rPr sz="1400" dirty="0">
                <a:solidFill>
                  <a:srgbClr val="17375E"/>
                </a:solidFill>
                <a:latin typeface="Calibri"/>
                <a:cs typeface="Calibri"/>
              </a:rPr>
              <a:t>и</a:t>
            </a:r>
            <a:r>
              <a:rPr sz="1400" spc="60" dirty="0">
                <a:solidFill>
                  <a:srgbClr val="17375E"/>
                </a:solidFill>
                <a:latin typeface="Calibri"/>
                <a:cs typeface="Calibri"/>
              </a:rPr>
              <a:t>з</a:t>
            </a:r>
            <a:r>
              <a:rPr sz="1400" spc="-40" dirty="0">
                <a:solidFill>
                  <a:srgbClr val="17375E"/>
                </a:solidFill>
                <a:latin typeface="Calibri"/>
                <a:cs typeface="Calibri"/>
              </a:rPr>
              <a:t>а</a:t>
            </a:r>
            <a:r>
              <a:rPr sz="1400" dirty="0">
                <a:solidFill>
                  <a:srgbClr val="17375E"/>
                </a:solidFill>
                <a:latin typeface="Calibri"/>
                <a:cs typeface="Calibri"/>
              </a:rPr>
              <a:t>ция</a:t>
            </a:r>
            <a:r>
              <a:rPr sz="1400" spc="20" dirty="0">
                <a:solidFill>
                  <a:srgbClr val="17375E"/>
                </a:solidFill>
                <a:latin typeface="Calibri"/>
                <a:cs typeface="Calibri"/>
              </a:rPr>
              <a:t> </a:t>
            </a:r>
            <a:r>
              <a:rPr sz="1400" dirty="0">
                <a:solidFill>
                  <a:srgbClr val="17375E"/>
                </a:solidFill>
                <a:latin typeface="Calibri"/>
                <a:cs typeface="Calibri"/>
              </a:rPr>
              <a:t>–</a:t>
            </a:r>
            <a:r>
              <a:rPr sz="1400" spc="10" dirty="0">
                <a:solidFill>
                  <a:srgbClr val="17375E"/>
                </a:solidFill>
                <a:latin typeface="Calibri"/>
                <a:cs typeface="Calibri"/>
              </a:rPr>
              <a:t> </a:t>
            </a:r>
            <a:r>
              <a:rPr lang="ru-RU" sz="1400" spc="-55" dirty="0">
                <a:solidFill>
                  <a:srgbClr val="17375E"/>
                </a:solidFill>
                <a:latin typeface="Calibri"/>
                <a:cs typeface="Calibri"/>
              </a:rPr>
              <a:t>один коннектор</a:t>
            </a:r>
            <a:endParaRPr sz="1400" dirty="0">
              <a:solidFill>
                <a:srgbClr val="17375E"/>
              </a:solidFill>
              <a:latin typeface="Calibri"/>
              <a:cs typeface="Calibri"/>
            </a:endParaRPr>
          </a:p>
        </p:txBody>
      </p:sp>
      <p:sp>
        <p:nvSpPr>
          <p:cNvPr id="37" name="object 11"/>
          <p:cNvSpPr txBox="1"/>
          <p:nvPr/>
        </p:nvSpPr>
        <p:spPr>
          <a:xfrm>
            <a:off x="3082596" y="1602821"/>
            <a:ext cx="461831" cy="360000"/>
          </a:xfrm>
          <a:prstGeom prst="rect">
            <a:avLst/>
          </a:prstGeom>
          <a:solidFill>
            <a:srgbClr val="2874B0"/>
          </a:solidFill>
        </p:spPr>
        <p:txBody>
          <a:bodyPr vert="horz" wrap="square" lIns="0" tIns="0" rIns="0" bIns="0" rtlCol="0">
            <a:noAutofit/>
          </a:bodyPr>
          <a:lstStyle/>
          <a:p>
            <a:pPr algn="ctr">
              <a:lnSpc>
                <a:spcPct val="100000"/>
              </a:lnSpc>
            </a:pPr>
            <a:r>
              <a:rPr sz="1200" spc="-60" dirty="0">
                <a:solidFill>
                  <a:srgbClr val="F4F5F7"/>
                </a:solidFill>
                <a:latin typeface="Helvetica"/>
                <a:cs typeface="Helvetica"/>
              </a:rPr>
              <a:t>A</a:t>
            </a:r>
            <a:r>
              <a:rPr sz="1200" spc="-55" dirty="0">
                <a:solidFill>
                  <a:srgbClr val="F4F5F7"/>
                </a:solidFill>
                <a:latin typeface="Helvetica"/>
                <a:cs typeface="Helvetica"/>
              </a:rPr>
              <a:t>P</a:t>
            </a:r>
            <a:r>
              <a:rPr sz="1200" spc="-15" dirty="0">
                <a:solidFill>
                  <a:srgbClr val="F4F5F7"/>
                </a:solidFill>
                <a:latin typeface="Helvetica"/>
                <a:cs typeface="Helvetica"/>
              </a:rPr>
              <a:t>I</a:t>
            </a:r>
            <a:endParaRPr sz="1200" dirty="0">
              <a:latin typeface="Helvetica"/>
              <a:cs typeface="Helvetica"/>
            </a:endParaRPr>
          </a:p>
        </p:txBody>
      </p:sp>
      <p:sp>
        <p:nvSpPr>
          <p:cNvPr id="38" name="object 12"/>
          <p:cNvSpPr txBox="1"/>
          <p:nvPr/>
        </p:nvSpPr>
        <p:spPr>
          <a:xfrm>
            <a:off x="4116218" y="1602822"/>
            <a:ext cx="835694" cy="360000"/>
          </a:xfrm>
          <a:prstGeom prst="rect">
            <a:avLst/>
          </a:prstGeom>
          <a:solidFill>
            <a:srgbClr val="2874B0"/>
          </a:solidFill>
        </p:spPr>
        <p:txBody>
          <a:bodyPr vert="horz" wrap="square" lIns="0" tIns="0" rIns="0" bIns="0" rtlCol="0">
            <a:noAutofit/>
          </a:bodyPr>
          <a:lstStyle/>
          <a:p>
            <a:pPr algn="ctr">
              <a:lnSpc>
                <a:spcPct val="100000"/>
              </a:lnSpc>
            </a:pPr>
            <a:r>
              <a:rPr sz="1200" spc="170" dirty="0">
                <a:solidFill>
                  <a:srgbClr val="F4F5F7"/>
                </a:solidFill>
                <a:latin typeface="Arial Narrow"/>
                <a:cs typeface="Arial Narrow"/>
              </a:rPr>
              <a:t>К</a:t>
            </a:r>
            <a:r>
              <a:rPr sz="1200" spc="110" dirty="0">
                <a:solidFill>
                  <a:srgbClr val="F4F5F7"/>
                </a:solidFill>
                <a:latin typeface="Arial Narrow"/>
                <a:cs typeface="Arial Narrow"/>
              </a:rPr>
              <a:t>онн</a:t>
            </a:r>
            <a:r>
              <a:rPr sz="1200" spc="90" dirty="0">
                <a:solidFill>
                  <a:srgbClr val="F4F5F7"/>
                </a:solidFill>
                <a:latin typeface="Arial Narrow"/>
                <a:cs typeface="Arial Narrow"/>
              </a:rPr>
              <a:t>е</a:t>
            </a:r>
            <a:r>
              <a:rPr sz="1200" spc="165" dirty="0">
                <a:solidFill>
                  <a:srgbClr val="F4F5F7"/>
                </a:solidFill>
                <a:latin typeface="Arial Narrow"/>
                <a:cs typeface="Arial Narrow"/>
              </a:rPr>
              <a:t>к</a:t>
            </a:r>
            <a:r>
              <a:rPr sz="1200" spc="70" dirty="0">
                <a:solidFill>
                  <a:srgbClr val="F4F5F7"/>
                </a:solidFill>
                <a:latin typeface="Arial Narrow"/>
                <a:cs typeface="Arial Narrow"/>
              </a:rPr>
              <a:t>т</a:t>
            </a:r>
            <a:r>
              <a:rPr sz="1200" spc="120" dirty="0">
                <a:solidFill>
                  <a:srgbClr val="F4F5F7"/>
                </a:solidFill>
                <a:latin typeface="Arial Narrow"/>
                <a:cs typeface="Arial Narrow"/>
              </a:rPr>
              <a:t>ор</a:t>
            </a:r>
            <a:endParaRPr sz="1200" dirty="0">
              <a:latin typeface="Arial Narrow"/>
              <a:cs typeface="Arial Narrow"/>
            </a:endParaRPr>
          </a:p>
        </p:txBody>
      </p:sp>
      <p:sp>
        <p:nvSpPr>
          <p:cNvPr id="39" name="object 13"/>
          <p:cNvSpPr txBox="1"/>
          <p:nvPr/>
        </p:nvSpPr>
        <p:spPr>
          <a:xfrm>
            <a:off x="5406412" y="1635686"/>
            <a:ext cx="454500" cy="360000"/>
          </a:xfrm>
          <a:prstGeom prst="rect">
            <a:avLst/>
          </a:prstGeom>
          <a:solidFill>
            <a:srgbClr val="468099"/>
          </a:solidFill>
          <a:ln w="38100">
            <a:solidFill>
              <a:srgbClr val="F4F5F7"/>
            </a:solidFill>
          </a:ln>
        </p:spPr>
        <p:txBody>
          <a:bodyPr vert="horz" wrap="square" lIns="0" tIns="0" rIns="0" bIns="0" rtlCol="0">
            <a:noAutofit/>
          </a:bodyPr>
          <a:lstStyle/>
          <a:p>
            <a:pPr algn="ctr">
              <a:lnSpc>
                <a:spcPct val="100000"/>
              </a:lnSpc>
            </a:pPr>
            <a:r>
              <a:rPr sz="1200" spc="-60" dirty="0">
                <a:solidFill>
                  <a:srgbClr val="F4F5F7"/>
                </a:solidFill>
                <a:latin typeface="Helvetica"/>
                <a:cs typeface="Helvetica"/>
              </a:rPr>
              <a:t>A</a:t>
            </a:r>
            <a:r>
              <a:rPr sz="1200" spc="-55" dirty="0">
                <a:solidFill>
                  <a:srgbClr val="F4F5F7"/>
                </a:solidFill>
                <a:latin typeface="Helvetica"/>
                <a:cs typeface="Helvetica"/>
              </a:rPr>
              <a:t>P</a:t>
            </a:r>
            <a:r>
              <a:rPr sz="1200" spc="-15" dirty="0">
                <a:solidFill>
                  <a:srgbClr val="F4F5F7"/>
                </a:solidFill>
                <a:latin typeface="Helvetica"/>
                <a:cs typeface="Helvetica"/>
              </a:rPr>
              <a:t>I</a:t>
            </a:r>
            <a:endParaRPr sz="1200" dirty="0">
              <a:latin typeface="Helvetica"/>
              <a:cs typeface="Helvetica"/>
            </a:endParaRPr>
          </a:p>
        </p:txBody>
      </p:sp>
      <p:sp>
        <p:nvSpPr>
          <p:cNvPr id="40" name="object 14"/>
          <p:cNvSpPr txBox="1"/>
          <p:nvPr/>
        </p:nvSpPr>
        <p:spPr>
          <a:xfrm>
            <a:off x="1755749" y="1635686"/>
            <a:ext cx="828363" cy="360000"/>
          </a:xfrm>
          <a:prstGeom prst="rect">
            <a:avLst/>
          </a:prstGeom>
          <a:solidFill>
            <a:srgbClr val="468099"/>
          </a:solidFill>
          <a:ln w="38100">
            <a:solidFill>
              <a:srgbClr val="F4F5F7"/>
            </a:solidFill>
          </a:ln>
        </p:spPr>
        <p:txBody>
          <a:bodyPr vert="horz" wrap="square" lIns="0" tIns="0" rIns="0" bIns="0" rtlCol="0">
            <a:noAutofit/>
          </a:bodyPr>
          <a:lstStyle/>
          <a:p>
            <a:pPr algn="ctr">
              <a:lnSpc>
                <a:spcPct val="100000"/>
              </a:lnSpc>
            </a:pPr>
            <a:r>
              <a:rPr sz="1200" spc="170" dirty="0">
                <a:solidFill>
                  <a:srgbClr val="F4F5F7"/>
                </a:solidFill>
                <a:latin typeface="Arial Narrow"/>
                <a:cs typeface="Arial Narrow"/>
              </a:rPr>
              <a:t>К</a:t>
            </a:r>
            <a:r>
              <a:rPr sz="1200" spc="110" dirty="0">
                <a:solidFill>
                  <a:srgbClr val="F4F5F7"/>
                </a:solidFill>
                <a:latin typeface="Arial Narrow"/>
                <a:cs typeface="Arial Narrow"/>
              </a:rPr>
              <a:t>онн</a:t>
            </a:r>
            <a:r>
              <a:rPr sz="1200" spc="90" dirty="0">
                <a:solidFill>
                  <a:srgbClr val="F4F5F7"/>
                </a:solidFill>
                <a:latin typeface="Arial Narrow"/>
                <a:cs typeface="Arial Narrow"/>
              </a:rPr>
              <a:t>е</a:t>
            </a:r>
            <a:r>
              <a:rPr sz="1200" spc="165" dirty="0">
                <a:solidFill>
                  <a:srgbClr val="F4F5F7"/>
                </a:solidFill>
                <a:latin typeface="Arial Narrow"/>
                <a:cs typeface="Arial Narrow"/>
              </a:rPr>
              <a:t>к</a:t>
            </a:r>
            <a:r>
              <a:rPr sz="1200" spc="70" dirty="0">
                <a:solidFill>
                  <a:srgbClr val="F4F5F7"/>
                </a:solidFill>
                <a:latin typeface="Arial Narrow"/>
                <a:cs typeface="Arial Narrow"/>
              </a:rPr>
              <a:t>т</a:t>
            </a:r>
            <a:r>
              <a:rPr sz="1200" spc="120" dirty="0">
                <a:solidFill>
                  <a:srgbClr val="F4F5F7"/>
                </a:solidFill>
                <a:latin typeface="Arial Narrow"/>
                <a:cs typeface="Arial Narrow"/>
              </a:rPr>
              <a:t>ор</a:t>
            </a:r>
            <a:endParaRPr sz="1200" dirty="0">
              <a:latin typeface="Arial Narrow"/>
              <a:cs typeface="Arial Narrow"/>
            </a:endParaRPr>
          </a:p>
        </p:txBody>
      </p:sp>
      <p:sp>
        <p:nvSpPr>
          <p:cNvPr id="41" name="object 15"/>
          <p:cNvSpPr/>
          <p:nvPr/>
        </p:nvSpPr>
        <p:spPr>
          <a:xfrm>
            <a:off x="5989360" y="2571751"/>
            <a:ext cx="2831112" cy="1728192"/>
          </a:xfrm>
          <a:prstGeom prst="rect">
            <a:avLst/>
          </a:prstGeom>
          <a:blipFill>
            <a:blip r:embed="rId7" cstate="print"/>
            <a:stretch>
              <a:fillRect/>
            </a:stretch>
          </a:blipFill>
        </p:spPr>
        <p:txBody>
          <a:bodyPr wrap="square" lIns="0" tIns="0" rIns="0" bIns="0" rtlCol="0"/>
          <a:lstStyle/>
          <a:p>
            <a:endParaRPr/>
          </a:p>
        </p:txBody>
      </p:sp>
      <p:sp>
        <p:nvSpPr>
          <p:cNvPr id="59" name="object 17"/>
          <p:cNvSpPr txBox="1"/>
          <p:nvPr/>
        </p:nvSpPr>
        <p:spPr>
          <a:xfrm>
            <a:off x="6061367" y="2603504"/>
            <a:ext cx="2635417" cy="1590179"/>
          </a:xfrm>
          <a:prstGeom prst="rect">
            <a:avLst/>
          </a:prstGeom>
          <a:solidFill>
            <a:srgbClr val="FFFFFF"/>
          </a:solidFill>
          <a:ln w="9525">
            <a:solidFill>
              <a:srgbClr val="2874B0"/>
            </a:solidFill>
          </a:ln>
        </p:spPr>
        <p:txBody>
          <a:bodyPr vert="horz" wrap="square" lIns="0" tIns="0" rIns="0" bIns="0" rtlCol="0">
            <a:spAutoFit/>
          </a:bodyPr>
          <a:lstStyle/>
          <a:p>
            <a:pPr marL="288000" marR="289560" indent="-180000">
              <a:lnSpc>
                <a:spcPts val="1600"/>
              </a:lnSpc>
              <a:spcBef>
                <a:spcPts val="600"/>
              </a:spcBef>
              <a:buFont typeface="Arial"/>
              <a:buChar char="•"/>
              <a:tabLst>
                <a:tab pos="373380" algn="l"/>
              </a:tabLst>
            </a:pPr>
            <a:r>
              <a:rPr lang="ru-RU" sz="1400" spc="5" dirty="0">
                <a:solidFill>
                  <a:srgbClr val="17375E"/>
                </a:solidFill>
                <a:latin typeface="Calibri"/>
                <a:cs typeface="Calibri"/>
              </a:rPr>
              <a:t>Получатель создает </a:t>
            </a:r>
            <a:r>
              <a:rPr lang="ru-RU" sz="1400" spc="-20" dirty="0">
                <a:solidFill>
                  <a:srgbClr val="17375E"/>
                </a:solidFill>
                <a:latin typeface="Calibri"/>
                <a:cs typeface="Calibri"/>
              </a:rPr>
              <a:t>множество </a:t>
            </a:r>
            <a:r>
              <a:rPr lang="ru-RU" sz="1400" spc="-10" dirty="0">
                <a:solidFill>
                  <a:srgbClr val="17375E"/>
                </a:solidFill>
                <a:latin typeface="Calibri"/>
                <a:cs typeface="Calibri"/>
              </a:rPr>
              <a:t>коннекторов</a:t>
            </a:r>
            <a:r>
              <a:rPr sz="1400" spc="5" dirty="0">
                <a:solidFill>
                  <a:srgbClr val="17375E"/>
                </a:solidFill>
                <a:latin typeface="Calibri"/>
                <a:cs typeface="Calibri"/>
              </a:rPr>
              <a:t> </a:t>
            </a:r>
            <a:r>
              <a:rPr lang="ru-RU" sz="1400" dirty="0">
                <a:solidFill>
                  <a:srgbClr val="17375E"/>
                </a:solidFill>
                <a:latin typeface="Calibri"/>
                <a:cs typeface="Calibri"/>
              </a:rPr>
              <a:t>к</a:t>
            </a:r>
            <a:r>
              <a:rPr sz="1400" dirty="0">
                <a:solidFill>
                  <a:srgbClr val="17375E"/>
                </a:solidFill>
                <a:latin typeface="Calibri"/>
                <a:cs typeface="Calibri"/>
              </a:rPr>
              <a:t> </a:t>
            </a:r>
            <a:r>
              <a:rPr lang="ru-RU" sz="1400" spc="-15" dirty="0">
                <a:solidFill>
                  <a:srgbClr val="17375E"/>
                </a:solidFill>
                <a:latin typeface="Calibri"/>
                <a:cs typeface="Calibri"/>
              </a:rPr>
              <a:t>системам поставщиков</a:t>
            </a:r>
            <a:endParaRPr sz="1400" dirty="0">
              <a:solidFill>
                <a:srgbClr val="17375E"/>
              </a:solidFill>
              <a:latin typeface="Calibri"/>
              <a:cs typeface="Calibri"/>
            </a:endParaRPr>
          </a:p>
          <a:p>
            <a:pPr marL="288000" marR="640080" indent="-180000">
              <a:lnSpc>
                <a:spcPts val="1600"/>
              </a:lnSpc>
              <a:spcBef>
                <a:spcPts val="600"/>
              </a:spcBef>
              <a:buFont typeface="Arial"/>
              <a:buChar char="•"/>
              <a:tabLst>
                <a:tab pos="373380" algn="l"/>
              </a:tabLst>
            </a:pPr>
            <a:r>
              <a:rPr sz="1400" spc="-30" dirty="0">
                <a:solidFill>
                  <a:srgbClr val="17375E"/>
                </a:solidFill>
                <a:latin typeface="Calibri"/>
                <a:cs typeface="Calibri"/>
              </a:rPr>
              <a:t>З</a:t>
            </a:r>
            <a:r>
              <a:rPr sz="1400" spc="35" dirty="0">
                <a:solidFill>
                  <a:srgbClr val="17375E"/>
                </a:solidFill>
                <a:latin typeface="Calibri"/>
                <a:cs typeface="Calibri"/>
              </a:rPr>
              <a:t>а</a:t>
            </a:r>
            <a:r>
              <a:rPr sz="1400" spc="-40" dirty="0">
                <a:solidFill>
                  <a:srgbClr val="17375E"/>
                </a:solidFill>
                <a:latin typeface="Calibri"/>
                <a:cs typeface="Calibri"/>
              </a:rPr>
              <a:t>п</a:t>
            </a:r>
            <a:r>
              <a:rPr sz="1400" spc="25" dirty="0">
                <a:solidFill>
                  <a:srgbClr val="17375E"/>
                </a:solidFill>
                <a:latin typeface="Calibri"/>
                <a:cs typeface="Calibri"/>
              </a:rPr>
              <a:t>ро</a:t>
            </a:r>
            <a:r>
              <a:rPr sz="1400" spc="-15" dirty="0">
                <a:solidFill>
                  <a:srgbClr val="17375E"/>
                </a:solidFill>
                <a:latin typeface="Calibri"/>
                <a:cs typeface="Calibri"/>
              </a:rPr>
              <a:t>с</a:t>
            </a:r>
            <a:r>
              <a:rPr sz="1400" dirty="0">
                <a:solidFill>
                  <a:srgbClr val="17375E"/>
                </a:solidFill>
                <a:latin typeface="Calibri"/>
                <a:cs typeface="Calibri"/>
              </a:rPr>
              <a:t>ы</a:t>
            </a:r>
            <a:r>
              <a:rPr sz="1400" spc="-30" dirty="0">
                <a:solidFill>
                  <a:srgbClr val="17375E"/>
                </a:solidFill>
                <a:latin typeface="Calibri"/>
                <a:cs typeface="Calibri"/>
              </a:rPr>
              <a:t> </a:t>
            </a:r>
            <a:r>
              <a:rPr sz="1400" spc="35" dirty="0">
                <a:solidFill>
                  <a:srgbClr val="17375E"/>
                </a:solidFill>
                <a:latin typeface="Calibri"/>
                <a:cs typeface="Calibri"/>
              </a:rPr>
              <a:t>в</a:t>
            </a:r>
            <a:r>
              <a:rPr sz="1400" dirty="0">
                <a:solidFill>
                  <a:srgbClr val="17375E"/>
                </a:solidFill>
                <a:latin typeface="Calibri"/>
                <a:cs typeface="Calibri"/>
              </a:rPr>
              <a:t>ы</a:t>
            </a:r>
            <a:r>
              <a:rPr sz="1400" spc="-35" dirty="0">
                <a:solidFill>
                  <a:srgbClr val="17375E"/>
                </a:solidFill>
                <a:latin typeface="Calibri"/>
                <a:cs typeface="Calibri"/>
              </a:rPr>
              <a:t>п</a:t>
            </a:r>
            <a:r>
              <a:rPr sz="1400" spc="25" dirty="0">
                <a:solidFill>
                  <a:srgbClr val="17375E"/>
                </a:solidFill>
                <a:latin typeface="Calibri"/>
                <a:cs typeface="Calibri"/>
              </a:rPr>
              <a:t>о</a:t>
            </a:r>
            <a:r>
              <a:rPr sz="1400" spc="-20" dirty="0">
                <a:solidFill>
                  <a:srgbClr val="17375E"/>
                </a:solidFill>
                <a:latin typeface="Calibri"/>
                <a:cs typeface="Calibri"/>
              </a:rPr>
              <a:t>л</a:t>
            </a:r>
            <a:r>
              <a:rPr sz="1400" spc="10" dirty="0">
                <a:solidFill>
                  <a:srgbClr val="17375E"/>
                </a:solidFill>
                <a:latin typeface="Calibri"/>
                <a:cs typeface="Calibri"/>
              </a:rPr>
              <a:t>н</a:t>
            </a:r>
            <a:r>
              <a:rPr sz="1400" spc="-30" dirty="0">
                <a:solidFill>
                  <a:srgbClr val="17375E"/>
                </a:solidFill>
                <a:latin typeface="Calibri"/>
                <a:cs typeface="Calibri"/>
              </a:rPr>
              <a:t>я</a:t>
            </a:r>
            <a:r>
              <a:rPr sz="1400" spc="-25" dirty="0">
                <a:solidFill>
                  <a:srgbClr val="17375E"/>
                </a:solidFill>
                <a:latin typeface="Calibri"/>
                <a:cs typeface="Calibri"/>
              </a:rPr>
              <a:t>ют</a:t>
            </a:r>
            <a:r>
              <a:rPr sz="1400" spc="-15" dirty="0">
                <a:solidFill>
                  <a:srgbClr val="17375E"/>
                </a:solidFill>
                <a:latin typeface="Calibri"/>
                <a:cs typeface="Calibri"/>
              </a:rPr>
              <a:t>с</a:t>
            </a:r>
            <a:r>
              <a:rPr sz="1400" dirty="0">
                <a:solidFill>
                  <a:srgbClr val="17375E"/>
                </a:solidFill>
                <a:latin typeface="Calibri"/>
                <a:cs typeface="Calibri"/>
              </a:rPr>
              <a:t>я </a:t>
            </a:r>
            <a:r>
              <a:rPr sz="1400" spc="-10" dirty="0">
                <a:solidFill>
                  <a:srgbClr val="17375E"/>
                </a:solidFill>
                <a:latin typeface="Calibri"/>
                <a:cs typeface="Calibri"/>
              </a:rPr>
              <a:t>к</a:t>
            </a:r>
            <a:r>
              <a:rPr sz="1400" spc="-50" dirty="0">
                <a:solidFill>
                  <a:srgbClr val="17375E"/>
                </a:solidFill>
                <a:latin typeface="Calibri"/>
                <a:cs typeface="Calibri"/>
              </a:rPr>
              <a:t>о</a:t>
            </a:r>
            <a:r>
              <a:rPr sz="1400" spc="-25" dirty="0">
                <a:solidFill>
                  <a:srgbClr val="17375E"/>
                </a:solidFill>
                <a:latin typeface="Calibri"/>
                <a:cs typeface="Calibri"/>
              </a:rPr>
              <a:t>г</a:t>
            </a:r>
            <a:r>
              <a:rPr sz="1400" spc="-30" dirty="0">
                <a:solidFill>
                  <a:srgbClr val="17375E"/>
                </a:solidFill>
                <a:latin typeface="Calibri"/>
                <a:cs typeface="Calibri"/>
              </a:rPr>
              <a:t>д</a:t>
            </a:r>
            <a:r>
              <a:rPr sz="1400" dirty="0">
                <a:solidFill>
                  <a:srgbClr val="17375E"/>
                </a:solidFill>
                <a:latin typeface="Calibri"/>
                <a:cs typeface="Calibri"/>
              </a:rPr>
              <a:t>а</a:t>
            </a:r>
            <a:r>
              <a:rPr sz="1400" spc="5" dirty="0">
                <a:solidFill>
                  <a:srgbClr val="17375E"/>
                </a:solidFill>
                <a:latin typeface="Calibri"/>
                <a:cs typeface="Calibri"/>
              </a:rPr>
              <a:t> </a:t>
            </a:r>
            <a:r>
              <a:rPr sz="1400" spc="-30" dirty="0">
                <a:solidFill>
                  <a:srgbClr val="17375E"/>
                </a:solidFill>
                <a:latin typeface="Calibri"/>
                <a:cs typeface="Calibri"/>
              </a:rPr>
              <a:t>д</a:t>
            </a:r>
            <a:r>
              <a:rPr sz="1400" spc="35" dirty="0">
                <a:solidFill>
                  <a:srgbClr val="17375E"/>
                </a:solidFill>
                <a:latin typeface="Calibri"/>
                <a:cs typeface="Calibri"/>
              </a:rPr>
              <a:t>а</a:t>
            </a:r>
            <a:r>
              <a:rPr sz="1400" spc="10" dirty="0">
                <a:solidFill>
                  <a:srgbClr val="17375E"/>
                </a:solidFill>
                <a:latin typeface="Calibri"/>
                <a:cs typeface="Calibri"/>
              </a:rPr>
              <a:t>н</a:t>
            </a:r>
            <a:r>
              <a:rPr sz="1400" spc="-65" dirty="0">
                <a:solidFill>
                  <a:srgbClr val="17375E"/>
                </a:solidFill>
                <a:latin typeface="Calibri"/>
                <a:cs typeface="Calibri"/>
              </a:rPr>
              <a:t>н</a:t>
            </a:r>
            <a:r>
              <a:rPr sz="1400" dirty="0">
                <a:solidFill>
                  <a:srgbClr val="17375E"/>
                </a:solidFill>
                <a:latin typeface="Calibri"/>
                <a:cs typeface="Calibri"/>
              </a:rPr>
              <a:t>ые</a:t>
            </a:r>
            <a:r>
              <a:rPr sz="1400" spc="45" dirty="0">
                <a:solidFill>
                  <a:srgbClr val="17375E"/>
                </a:solidFill>
                <a:latin typeface="Calibri"/>
                <a:cs typeface="Calibri"/>
              </a:rPr>
              <a:t> </a:t>
            </a:r>
            <a:r>
              <a:rPr sz="1400" spc="10" dirty="0">
                <a:solidFill>
                  <a:srgbClr val="17375E"/>
                </a:solidFill>
                <a:latin typeface="Calibri"/>
                <a:cs typeface="Calibri"/>
              </a:rPr>
              <a:t>н</a:t>
            </a:r>
            <a:r>
              <a:rPr sz="1400" spc="5" dirty="0">
                <a:solidFill>
                  <a:srgbClr val="17375E"/>
                </a:solidFill>
                <a:latin typeface="Calibri"/>
                <a:cs typeface="Calibri"/>
              </a:rPr>
              <a:t>у</a:t>
            </a:r>
            <a:r>
              <a:rPr sz="1400" spc="-40" dirty="0">
                <a:solidFill>
                  <a:srgbClr val="17375E"/>
                </a:solidFill>
                <a:latin typeface="Calibri"/>
                <a:cs typeface="Calibri"/>
              </a:rPr>
              <a:t>ж</a:t>
            </a:r>
            <a:r>
              <a:rPr sz="1400" spc="10" dirty="0">
                <a:solidFill>
                  <a:srgbClr val="17375E"/>
                </a:solidFill>
                <a:latin typeface="Calibri"/>
                <a:cs typeface="Calibri"/>
              </a:rPr>
              <a:t>н</a:t>
            </a:r>
            <a:r>
              <a:rPr sz="1400" dirty="0">
                <a:solidFill>
                  <a:srgbClr val="17375E"/>
                </a:solidFill>
                <a:latin typeface="Calibri"/>
                <a:cs typeface="Calibri"/>
              </a:rPr>
              <a:t>ы</a:t>
            </a:r>
          </a:p>
          <a:p>
            <a:pPr marL="288000" marR="207645" indent="-180000">
              <a:lnSpc>
                <a:spcPts val="1600"/>
              </a:lnSpc>
              <a:spcBef>
                <a:spcPts val="600"/>
              </a:spcBef>
              <a:buFont typeface="Arial"/>
              <a:buChar char="•"/>
              <a:tabLst>
                <a:tab pos="373380" algn="l"/>
              </a:tabLst>
            </a:pPr>
            <a:r>
              <a:rPr sz="1400" spc="-65" dirty="0">
                <a:solidFill>
                  <a:srgbClr val="17375E"/>
                </a:solidFill>
                <a:latin typeface="Calibri"/>
                <a:cs typeface="Calibri"/>
              </a:rPr>
              <a:t>О</a:t>
            </a:r>
            <a:r>
              <a:rPr sz="1400" spc="45" dirty="0">
                <a:solidFill>
                  <a:srgbClr val="17375E"/>
                </a:solidFill>
                <a:latin typeface="Calibri"/>
                <a:cs typeface="Calibri"/>
              </a:rPr>
              <a:t>д</a:t>
            </a:r>
            <a:r>
              <a:rPr sz="1400" spc="-65" dirty="0">
                <a:solidFill>
                  <a:srgbClr val="17375E"/>
                </a:solidFill>
                <a:latin typeface="Calibri"/>
                <a:cs typeface="Calibri"/>
              </a:rPr>
              <a:t>н</a:t>
            </a:r>
            <a:r>
              <a:rPr sz="1400" dirty="0">
                <a:solidFill>
                  <a:srgbClr val="17375E"/>
                </a:solidFill>
                <a:latin typeface="Calibri"/>
                <a:cs typeface="Calibri"/>
              </a:rPr>
              <a:t>а</a:t>
            </a:r>
            <a:r>
              <a:rPr sz="1400" spc="5" dirty="0">
                <a:solidFill>
                  <a:srgbClr val="17375E"/>
                </a:solidFill>
                <a:latin typeface="Calibri"/>
                <a:cs typeface="Calibri"/>
              </a:rPr>
              <a:t> </a:t>
            </a:r>
            <a:r>
              <a:rPr sz="1400" spc="25" dirty="0">
                <a:solidFill>
                  <a:srgbClr val="17375E"/>
                </a:solidFill>
                <a:latin typeface="Calibri"/>
                <a:cs typeface="Calibri"/>
              </a:rPr>
              <a:t>ор</a:t>
            </a:r>
            <a:r>
              <a:rPr sz="1400" spc="-25" dirty="0">
                <a:solidFill>
                  <a:srgbClr val="17375E"/>
                </a:solidFill>
                <a:latin typeface="Calibri"/>
                <a:cs typeface="Calibri"/>
              </a:rPr>
              <a:t>г</a:t>
            </a:r>
            <a:r>
              <a:rPr sz="1400" spc="35" dirty="0">
                <a:solidFill>
                  <a:srgbClr val="17375E"/>
                </a:solidFill>
                <a:latin typeface="Calibri"/>
                <a:cs typeface="Calibri"/>
              </a:rPr>
              <a:t>а</a:t>
            </a:r>
            <a:r>
              <a:rPr sz="1400" spc="-65" dirty="0">
                <a:solidFill>
                  <a:srgbClr val="17375E"/>
                </a:solidFill>
                <a:latin typeface="Calibri"/>
                <a:cs typeface="Calibri"/>
              </a:rPr>
              <a:t>н</a:t>
            </a:r>
            <a:r>
              <a:rPr sz="1400" dirty="0">
                <a:solidFill>
                  <a:srgbClr val="17375E"/>
                </a:solidFill>
                <a:latin typeface="Calibri"/>
                <a:cs typeface="Calibri"/>
              </a:rPr>
              <a:t>и</a:t>
            </a:r>
            <a:r>
              <a:rPr sz="1400" spc="60" dirty="0">
                <a:solidFill>
                  <a:srgbClr val="17375E"/>
                </a:solidFill>
                <a:latin typeface="Calibri"/>
                <a:cs typeface="Calibri"/>
              </a:rPr>
              <a:t>з</a:t>
            </a:r>
            <a:r>
              <a:rPr sz="1400" spc="-40" dirty="0">
                <a:solidFill>
                  <a:srgbClr val="17375E"/>
                </a:solidFill>
                <a:latin typeface="Calibri"/>
                <a:cs typeface="Calibri"/>
              </a:rPr>
              <a:t>а</a:t>
            </a:r>
            <a:r>
              <a:rPr sz="1400" dirty="0">
                <a:solidFill>
                  <a:srgbClr val="17375E"/>
                </a:solidFill>
                <a:latin typeface="Calibri"/>
                <a:cs typeface="Calibri"/>
              </a:rPr>
              <a:t>ция</a:t>
            </a:r>
            <a:r>
              <a:rPr sz="1400" spc="-5" dirty="0">
                <a:solidFill>
                  <a:srgbClr val="17375E"/>
                </a:solidFill>
                <a:latin typeface="Calibri"/>
                <a:cs typeface="Calibri"/>
              </a:rPr>
              <a:t> </a:t>
            </a:r>
            <a:r>
              <a:rPr sz="1400" dirty="0">
                <a:solidFill>
                  <a:srgbClr val="17375E"/>
                </a:solidFill>
                <a:latin typeface="Calibri"/>
                <a:cs typeface="Calibri"/>
              </a:rPr>
              <a:t>–</a:t>
            </a:r>
            <a:r>
              <a:rPr sz="1400" spc="5" dirty="0">
                <a:solidFill>
                  <a:srgbClr val="17375E"/>
                </a:solidFill>
                <a:latin typeface="Calibri"/>
                <a:cs typeface="Calibri"/>
              </a:rPr>
              <a:t> </a:t>
            </a:r>
            <a:r>
              <a:rPr sz="1400" spc="-20" dirty="0">
                <a:solidFill>
                  <a:srgbClr val="17375E"/>
                </a:solidFill>
                <a:latin typeface="Calibri"/>
                <a:cs typeface="Calibri"/>
              </a:rPr>
              <a:t>м</a:t>
            </a:r>
            <a:r>
              <a:rPr sz="1400" spc="5" dirty="0">
                <a:solidFill>
                  <a:srgbClr val="17375E"/>
                </a:solidFill>
                <a:latin typeface="Calibri"/>
                <a:cs typeface="Calibri"/>
              </a:rPr>
              <a:t>н</a:t>
            </a:r>
            <a:r>
              <a:rPr sz="1400" spc="20" dirty="0">
                <a:solidFill>
                  <a:srgbClr val="17375E"/>
                </a:solidFill>
                <a:latin typeface="Calibri"/>
                <a:cs typeface="Calibri"/>
              </a:rPr>
              <a:t>о</a:t>
            </a:r>
            <a:r>
              <a:rPr sz="1400" spc="-25" dirty="0">
                <a:solidFill>
                  <a:srgbClr val="17375E"/>
                </a:solidFill>
                <a:latin typeface="Calibri"/>
                <a:cs typeface="Calibri"/>
              </a:rPr>
              <a:t>г</a:t>
            </a:r>
            <a:r>
              <a:rPr sz="1400" dirty="0">
                <a:solidFill>
                  <a:srgbClr val="17375E"/>
                </a:solidFill>
                <a:latin typeface="Calibri"/>
                <a:cs typeface="Calibri"/>
              </a:rPr>
              <a:t>о </a:t>
            </a:r>
            <a:r>
              <a:rPr sz="1400" spc="-10" dirty="0">
                <a:solidFill>
                  <a:srgbClr val="17375E"/>
                </a:solidFill>
                <a:latin typeface="Calibri"/>
                <a:cs typeface="Calibri"/>
              </a:rPr>
              <a:t>к</a:t>
            </a:r>
            <a:r>
              <a:rPr sz="1400" spc="-50" dirty="0">
                <a:solidFill>
                  <a:srgbClr val="17375E"/>
                </a:solidFill>
                <a:latin typeface="Calibri"/>
                <a:cs typeface="Calibri"/>
              </a:rPr>
              <a:t>о</a:t>
            </a:r>
            <a:r>
              <a:rPr sz="1400" spc="10" dirty="0">
                <a:solidFill>
                  <a:srgbClr val="17375E"/>
                </a:solidFill>
                <a:latin typeface="Calibri"/>
                <a:cs typeface="Calibri"/>
              </a:rPr>
              <a:t>нн</a:t>
            </a:r>
            <a:r>
              <a:rPr sz="1400" dirty="0">
                <a:solidFill>
                  <a:srgbClr val="17375E"/>
                </a:solidFill>
                <a:latin typeface="Calibri"/>
                <a:cs typeface="Calibri"/>
              </a:rPr>
              <a:t>ек</a:t>
            </a:r>
            <a:r>
              <a:rPr sz="1400" spc="-30" dirty="0">
                <a:solidFill>
                  <a:srgbClr val="17375E"/>
                </a:solidFill>
                <a:latin typeface="Calibri"/>
                <a:cs typeface="Calibri"/>
              </a:rPr>
              <a:t>т</a:t>
            </a:r>
            <a:r>
              <a:rPr sz="1400" spc="25" dirty="0">
                <a:solidFill>
                  <a:srgbClr val="17375E"/>
                </a:solidFill>
                <a:latin typeface="Calibri"/>
                <a:cs typeface="Calibri"/>
              </a:rPr>
              <a:t>ор</a:t>
            </a:r>
            <a:r>
              <a:rPr sz="1400" spc="-50" dirty="0">
                <a:solidFill>
                  <a:srgbClr val="17375E"/>
                </a:solidFill>
                <a:latin typeface="Calibri"/>
                <a:cs typeface="Calibri"/>
              </a:rPr>
              <a:t>о</a:t>
            </a:r>
            <a:r>
              <a:rPr sz="1400" dirty="0">
                <a:solidFill>
                  <a:srgbClr val="17375E"/>
                </a:solidFill>
                <a:latin typeface="Calibri"/>
                <a:cs typeface="Calibri"/>
              </a:rPr>
              <a:t>в</a:t>
            </a:r>
          </a:p>
        </p:txBody>
      </p:sp>
      <p:sp>
        <p:nvSpPr>
          <p:cNvPr id="16" name="object 19"/>
          <p:cNvSpPr txBox="1"/>
          <p:nvPr/>
        </p:nvSpPr>
        <p:spPr>
          <a:xfrm>
            <a:off x="2107720" y="1314026"/>
            <a:ext cx="1107897" cy="249612"/>
          </a:xfrm>
          <a:prstGeom prst="rect">
            <a:avLst/>
          </a:prstGeom>
        </p:spPr>
        <p:txBody>
          <a:bodyPr vert="horz" wrap="square" lIns="0" tIns="0" rIns="0" bIns="0" rtlCol="0">
            <a:noAutofit/>
          </a:bodyPr>
          <a:lstStyle/>
          <a:p>
            <a:pPr algn="ctr">
              <a:lnSpc>
                <a:spcPct val="100000"/>
              </a:lnSpc>
            </a:pPr>
            <a:r>
              <a:rPr lang="en-US" sz="1400" kern="900" spc="35" dirty="0">
                <a:solidFill>
                  <a:schemeClr val="tx1">
                    <a:lumMod val="65000"/>
                    <a:lumOff val="35000"/>
                  </a:schemeClr>
                </a:solidFill>
                <a:latin typeface="Arial" panose="020B0604020202020204" pitchFamily="34" charset="0"/>
                <a:cs typeface="Arial" panose="020B0604020202020204" pitchFamily="34" charset="0"/>
              </a:rPr>
              <a:t>push</a:t>
            </a:r>
            <a:endParaRPr sz="1400" kern="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7" name="object 19"/>
          <p:cNvSpPr txBox="1"/>
          <p:nvPr/>
        </p:nvSpPr>
        <p:spPr>
          <a:xfrm>
            <a:off x="4727842" y="1314026"/>
            <a:ext cx="1107897" cy="249612"/>
          </a:xfrm>
          <a:prstGeom prst="rect">
            <a:avLst/>
          </a:prstGeom>
        </p:spPr>
        <p:txBody>
          <a:bodyPr vert="horz" wrap="square" lIns="0" tIns="0" rIns="0" bIns="0" rtlCol="0">
            <a:noAutofit/>
          </a:bodyPr>
          <a:lstStyle/>
          <a:p>
            <a:pPr algn="ctr">
              <a:lnSpc>
                <a:spcPct val="100000"/>
              </a:lnSpc>
            </a:pPr>
            <a:r>
              <a:rPr lang="en-US" sz="1400" kern="900" spc="35" dirty="0">
                <a:solidFill>
                  <a:schemeClr val="tx1">
                    <a:lumMod val="65000"/>
                    <a:lumOff val="35000"/>
                  </a:schemeClr>
                </a:solidFill>
                <a:latin typeface="Arial" panose="020B0604020202020204" pitchFamily="34" charset="0"/>
                <a:cs typeface="Arial" panose="020B0604020202020204" pitchFamily="34" charset="0"/>
              </a:rPr>
              <a:t>pull</a:t>
            </a:r>
            <a:endParaRPr sz="1400" kern="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8" name="object 8"/>
          <p:cNvSpPr txBox="1"/>
          <p:nvPr/>
        </p:nvSpPr>
        <p:spPr>
          <a:xfrm>
            <a:off x="4080807" y="3126826"/>
            <a:ext cx="1157907" cy="705851"/>
          </a:xfrm>
          <a:prstGeom prst="rect">
            <a:avLst/>
          </a:prstGeom>
          <a:solidFill>
            <a:srgbClr val="2874B0"/>
          </a:solidFill>
        </p:spPr>
        <p:txBody>
          <a:bodyPr vert="horz" wrap="square" lIns="0" tIns="0" rIns="0" bIns="0" rtlCol="0" anchor="ctr">
            <a:noAutofit/>
          </a:bodyPr>
          <a:lstStyle/>
          <a:p>
            <a:pPr algn="ctr"/>
            <a:r>
              <a:rPr lang="en-US" sz="1600" b="1" dirty="0" smtClean="0">
                <a:solidFill>
                  <a:srgbClr val="F4F5F7"/>
                </a:solidFill>
                <a:latin typeface="Arial" panose="020B0604020202020204" pitchFamily="34" charset="0"/>
                <a:cs typeface="Arial" panose="020B0604020202020204" pitchFamily="34" charset="0"/>
              </a:rPr>
              <a:t>SQL </a:t>
            </a:r>
            <a:endParaRPr lang="ru-RU" sz="1600" b="1" dirty="0" smtClean="0">
              <a:solidFill>
                <a:srgbClr val="F4F5F7"/>
              </a:solidFill>
              <a:latin typeface="Arial" panose="020B0604020202020204" pitchFamily="34" charset="0"/>
              <a:cs typeface="Arial" panose="020B0604020202020204" pitchFamily="34" charset="0"/>
            </a:endParaRPr>
          </a:p>
          <a:p>
            <a:pPr algn="ctr"/>
            <a:r>
              <a:rPr lang="ru-RU" sz="1200" b="1" dirty="0" smtClean="0">
                <a:solidFill>
                  <a:srgbClr val="F4F5F7"/>
                </a:solidFill>
                <a:latin typeface="Arial" panose="020B0604020202020204" pitchFamily="34" charset="0"/>
                <a:cs typeface="Arial" panose="020B0604020202020204" pitchFamily="34" charset="0"/>
              </a:rPr>
              <a:t>запрос к</a:t>
            </a:r>
            <a:r>
              <a:rPr lang="ru-RU" sz="1600" b="1" dirty="0" smtClean="0">
                <a:solidFill>
                  <a:srgbClr val="F4F5F7"/>
                </a:solidFill>
                <a:latin typeface="Arial" panose="020B0604020202020204" pitchFamily="34" charset="0"/>
                <a:cs typeface="Arial" panose="020B0604020202020204" pitchFamily="34" charset="0"/>
              </a:rPr>
              <a:t> </a:t>
            </a:r>
            <a:r>
              <a:rPr lang="ru-RU" sz="1200" b="1" dirty="0" smtClean="0">
                <a:solidFill>
                  <a:srgbClr val="F4F5F7"/>
                </a:solidFill>
                <a:latin typeface="Arial" panose="020B0604020202020204" pitchFamily="34" charset="0"/>
                <a:cs typeface="Arial" panose="020B0604020202020204" pitchFamily="34" charset="0"/>
              </a:rPr>
              <a:t>БД</a:t>
            </a:r>
            <a:endParaRPr sz="1200" b="1" dirty="0">
              <a:latin typeface="Arial" panose="020B0604020202020204" pitchFamily="34" charset="0"/>
              <a:cs typeface="Arial" panose="020B0604020202020204" pitchFamily="34" charset="0"/>
            </a:endParaRPr>
          </a:p>
        </p:txBody>
      </p:sp>
      <p:cxnSp>
        <p:nvCxnSpPr>
          <p:cNvPr id="19" name="Прямая со стрелкой 18"/>
          <p:cNvCxnSpPr>
            <a:stCxn id="30" idx="2"/>
            <a:endCxn id="18" idx="0"/>
          </p:cNvCxnSpPr>
          <p:nvPr/>
        </p:nvCxnSpPr>
        <p:spPr>
          <a:xfrm>
            <a:off x="3943948" y="2394531"/>
            <a:ext cx="715813" cy="73229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20" name="Плюс 19"/>
          <p:cNvSpPr/>
          <p:nvPr/>
        </p:nvSpPr>
        <p:spPr>
          <a:xfrm rot="884209">
            <a:off x="4011196" y="2472997"/>
            <a:ext cx="581314" cy="575361"/>
          </a:xfrm>
          <a:prstGeom prst="mathPlus">
            <a:avLst>
              <a:gd name="adj1" fmla="val 796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9157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0"/>
            <a:ext cx="7776864" cy="546667"/>
          </a:xfrm>
        </p:spPr>
        <p:txBody>
          <a:bodyPr>
            <a:noAutofit/>
          </a:bodyPr>
          <a:lstStyle/>
          <a:p>
            <a:pPr algn="l"/>
            <a:r>
              <a:rPr lang="ru-RU" sz="1800" dirty="0">
                <a:cs typeface="Arial" panose="020B0604020202020204" pitchFamily="34" charset="0"/>
              </a:rPr>
              <a:t>Перспективные схемы «машина-машина»: </a:t>
            </a:r>
            <a:r>
              <a:rPr lang="ru-RU" sz="1800" dirty="0" smtClean="0">
                <a:cs typeface="Arial" panose="020B0604020202020204" pitchFamily="34" charset="0"/>
              </a:rPr>
              <a:t/>
            </a:r>
            <a:br>
              <a:rPr lang="ru-RU" sz="1800" dirty="0" smtClean="0">
                <a:cs typeface="Arial" panose="020B0604020202020204" pitchFamily="34" charset="0"/>
              </a:rPr>
            </a:br>
            <a:r>
              <a:rPr lang="ru-RU" sz="1800" dirty="0" smtClean="0"/>
              <a:t>Адаптивное </a:t>
            </a:r>
            <a:r>
              <a:rPr lang="ru-RU" sz="1800" dirty="0"/>
              <a:t>API для обмена данными </a:t>
            </a:r>
            <a:r>
              <a:rPr lang="ru-RU" sz="1800" dirty="0" smtClean="0"/>
              <a:t>и метаданными</a:t>
            </a:r>
            <a:endParaRPr lang="ru-RU" sz="1800" dirty="0"/>
          </a:p>
        </p:txBody>
      </p:sp>
      <p:sp>
        <p:nvSpPr>
          <p:cNvPr id="12" name="object 3"/>
          <p:cNvSpPr/>
          <p:nvPr/>
        </p:nvSpPr>
        <p:spPr>
          <a:xfrm>
            <a:off x="2627784" y="822099"/>
            <a:ext cx="6120681" cy="3405835"/>
          </a:xfrm>
          <a:prstGeom prst="rect">
            <a:avLst/>
          </a:prstGeom>
          <a:blipFill>
            <a:blip r:embed="rId3" cstate="print"/>
            <a:stretch>
              <a:fillRect/>
            </a:stretch>
          </a:blipFill>
        </p:spPr>
        <p:txBody>
          <a:bodyPr wrap="square" lIns="0" tIns="0" rIns="0" bIns="0" rtlCol="0"/>
          <a:lstStyle/>
          <a:p>
            <a:endParaRPr/>
          </a:p>
        </p:txBody>
      </p:sp>
      <p:sp>
        <p:nvSpPr>
          <p:cNvPr id="13" name="object 4"/>
          <p:cNvSpPr txBox="1"/>
          <p:nvPr/>
        </p:nvSpPr>
        <p:spPr>
          <a:xfrm>
            <a:off x="328611" y="854591"/>
            <a:ext cx="1245870" cy="276999"/>
          </a:xfrm>
          <a:prstGeom prst="rect">
            <a:avLst/>
          </a:prstGeom>
        </p:spPr>
        <p:txBody>
          <a:bodyPr vert="horz" wrap="square" lIns="0" tIns="0" rIns="0" bIns="0" rtlCol="0">
            <a:spAutoFit/>
          </a:bodyPr>
          <a:lstStyle/>
          <a:p>
            <a:pPr marL="12700">
              <a:lnSpc>
                <a:spcPct val="100000"/>
              </a:lnSpc>
            </a:pPr>
            <a:r>
              <a:rPr sz="1800" spc="15" dirty="0">
                <a:solidFill>
                  <a:srgbClr val="255C8C"/>
                </a:solidFill>
                <a:latin typeface="Calibri"/>
                <a:cs typeface="Calibri"/>
              </a:rPr>
              <a:t>Ф</a:t>
            </a:r>
            <a:r>
              <a:rPr sz="1800" spc="5" dirty="0">
                <a:solidFill>
                  <a:srgbClr val="255C8C"/>
                </a:solidFill>
                <a:latin typeface="Calibri"/>
                <a:cs typeface="Calibri"/>
              </a:rPr>
              <a:t>у</a:t>
            </a:r>
            <a:r>
              <a:rPr sz="1800" spc="-65" dirty="0">
                <a:solidFill>
                  <a:srgbClr val="255C8C"/>
                </a:solidFill>
                <a:latin typeface="Calibri"/>
                <a:cs typeface="Calibri"/>
              </a:rPr>
              <a:t>н</a:t>
            </a:r>
            <a:r>
              <a:rPr sz="1800" spc="60" dirty="0">
                <a:solidFill>
                  <a:srgbClr val="255C8C"/>
                </a:solidFill>
                <a:latin typeface="Calibri"/>
                <a:cs typeface="Calibri"/>
              </a:rPr>
              <a:t>к</a:t>
            </a:r>
            <a:r>
              <a:rPr sz="1800" dirty="0">
                <a:solidFill>
                  <a:srgbClr val="255C8C"/>
                </a:solidFill>
                <a:latin typeface="Calibri"/>
                <a:cs typeface="Calibri"/>
              </a:rPr>
              <a:t>ции</a:t>
            </a:r>
            <a:r>
              <a:rPr sz="1800" spc="-25" dirty="0">
                <a:solidFill>
                  <a:srgbClr val="255C8C"/>
                </a:solidFill>
                <a:latin typeface="Calibri"/>
                <a:cs typeface="Calibri"/>
              </a:rPr>
              <a:t> </a:t>
            </a:r>
            <a:r>
              <a:rPr sz="1800" spc="5" dirty="0">
                <a:solidFill>
                  <a:srgbClr val="255C8C"/>
                </a:solidFill>
                <a:latin typeface="Calibri"/>
                <a:cs typeface="Calibri"/>
              </a:rPr>
              <a:t>A</a:t>
            </a:r>
            <a:r>
              <a:rPr sz="1800" spc="-35" dirty="0">
                <a:solidFill>
                  <a:srgbClr val="255C8C"/>
                </a:solidFill>
                <a:latin typeface="Calibri"/>
                <a:cs typeface="Calibri"/>
              </a:rPr>
              <a:t>P</a:t>
            </a:r>
            <a:r>
              <a:rPr sz="1800" dirty="0">
                <a:solidFill>
                  <a:srgbClr val="255C8C"/>
                </a:solidFill>
                <a:latin typeface="Calibri"/>
                <a:cs typeface="Calibri"/>
              </a:rPr>
              <a:t>I</a:t>
            </a:r>
          </a:p>
        </p:txBody>
      </p:sp>
      <p:sp>
        <p:nvSpPr>
          <p:cNvPr id="20" name="object 5"/>
          <p:cNvSpPr txBox="1"/>
          <p:nvPr/>
        </p:nvSpPr>
        <p:spPr>
          <a:xfrm>
            <a:off x="340265" y="1243970"/>
            <a:ext cx="1927479" cy="2335892"/>
          </a:xfrm>
          <a:prstGeom prst="rect">
            <a:avLst/>
          </a:prstGeom>
          <a:solidFill>
            <a:srgbClr val="245C8B"/>
          </a:solidFill>
        </p:spPr>
        <p:txBody>
          <a:bodyPr vert="horz" wrap="square" lIns="0" tIns="0" rIns="0" bIns="0" rtlCol="0">
            <a:noAutofit/>
          </a:bodyPr>
          <a:lstStyle/>
          <a:p>
            <a:pPr marL="360000" indent="180000">
              <a:lnSpc>
                <a:spcPct val="100000"/>
              </a:lnSpc>
              <a:spcBef>
                <a:spcPts val="600"/>
              </a:spcBef>
              <a:buClr>
                <a:srgbClr val="FFFFFF"/>
              </a:buClr>
              <a:buFont typeface="Arial"/>
              <a:buChar char="•"/>
              <a:tabLst>
                <a:tab pos="1079500" algn="l"/>
              </a:tabLst>
            </a:pPr>
            <a:r>
              <a:rPr sz="1600" spc="-65" dirty="0">
                <a:solidFill>
                  <a:srgbClr val="FFFFFF"/>
                </a:solidFill>
                <a:latin typeface="Arial" panose="020B0604020202020204" pitchFamily="34" charset="0"/>
                <a:cs typeface="Arial" panose="020B0604020202020204" pitchFamily="34" charset="0"/>
              </a:rPr>
              <a:t>L</a:t>
            </a:r>
            <a:r>
              <a:rPr sz="1600" spc="10" dirty="0">
                <a:solidFill>
                  <a:srgbClr val="FFFFFF"/>
                </a:solidFill>
                <a:latin typeface="Arial" panose="020B0604020202020204" pitchFamily="34" charset="0"/>
                <a:cs typeface="Arial" panose="020B0604020202020204" pitchFamily="34" charset="0"/>
              </a:rPr>
              <a:t>o</a:t>
            </a:r>
            <a:r>
              <a:rPr sz="1600" spc="-65" dirty="0">
                <a:solidFill>
                  <a:srgbClr val="FFFFFF"/>
                </a:solidFill>
                <a:latin typeface="Arial" panose="020B0604020202020204" pitchFamily="34" charset="0"/>
                <a:cs typeface="Arial" panose="020B0604020202020204" pitchFamily="34" charset="0"/>
              </a:rPr>
              <a:t>g</a:t>
            </a:r>
            <a:r>
              <a:rPr sz="1600" dirty="0">
                <a:solidFill>
                  <a:srgbClr val="FFFFFF"/>
                </a:solidFill>
                <a:latin typeface="Arial" panose="020B0604020202020204" pitchFamily="34" charset="0"/>
                <a:cs typeface="Arial" panose="020B0604020202020204" pitchFamily="34" charset="0"/>
              </a:rPr>
              <a:t>in</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80" dirty="0">
                <a:solidFill>
                  <a:srgbClr val="FFFFFF"/>
                </a:solidFill>
                <a:latin typeface="Arial" panose="020B0604020202020204" pitchFamily="34" charset="0"/>
                <a:cs typeface="Arial" panose="020B0604020202020204" pitchFamily="34" charset="0"/>
              </a:rPr>
              <a:t>U</a:t>
            </a:r>
            <a:r>
              <a:rPr sz="1600" spc="5" dirty="0">
                <a:solidFill>
                  <a:srgbClr val="FFFFFF"/>
                </a:solidFill>
                <a:latin typeface="Arial" panose="020B0604020202020204" pitchFamily="34" charset="0"/>
                <a:cs typeface="Arial" panose="020B0604020202020204" pitchFamily="34" charset="0"/>
              </a:rPr>
              <a:t>pl</a:t>
            </a:r>
            <a:r>
              <a:rPr sz="1600" spc="-80" dirty="0">
                <a:solidFill>
                  <a:srgbClr val="FFFFFF"/>
                </a:solidFill>
                <a:latin typeface="Arial" panose="020B0604020202020204" pitchFamily="34" charset="0"/>
                <a:cs typeface="Arial" panose="020B0604020202020204" pitchFamily="34" charset="0"/>
              </a:rPr>
              <a:t>o</a:t>
            </a:r>
            <a:r>
              <a:rPr sz="1600" spc="-75" dirty="0">
                <a:solidFill>
                  <a:srgbClr val="FFFFFF"/>
                </a:solidFill>
                <a:latin typeface="Arial" panose="020B0604020202020204" pitchFamily="34" charset="0"/>
                <a:cs typeface="Arial" panose="020B0604020202020204" pitchFamily="34" charset="0"/>
              </a:rPr>
              <a:t>a</a:t>
            </a:r>
            <a:r>
              <a:rPr sz="1600" spc="10" dirty="0">
                <a:solidFill>
                  <a:srgbClr val="FFFFFF"/>
                </a:solidFill>
                <a:latin typeface="Arial" panose="020B0604020202020204" pitchFamily="34" charset="0"/>
                <a:cs typeface="Arial" panose="020B0604020202020204" pitchFamily="34" charset="0"/>
              </a:rPr>
              <a:t>d</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75" dirty="0">
                <a:solidFill>
                  <a:srgbClr val="FFFFFF"/>
                </a:solidFill>
                <a:latin typeface="Arial" panose="020B0604020202020204" pitchFamily="34" charset="0"/>
                <a:cs typeface="Arial" panose="020B0604020202020204" pitchFamily="34" charset="0"/>
              </a:rPr>
              <a:t>D</a:t>
            </a:r>
            <a:r>
              <a:rPr sz="1600" spc="10" dirty="0">
                <a:solidFill>
                  <a:srgbClr val="FFFFFF"/>
                </a:solidFill>
                <a:latin typeface="Arial" panose="020B0604020202020204" pitchFamily="34" charset="0"/>
                <a:cs typeface="Arial" panose="020B0604020202020204" pitchFamily="34" charset="0"/>
              </a:rPr>
              <a:t>o</a:t>
            </a:r>
            <a:r>
              <a:rPr sz="1600" spc="40" dirty="0">
                <a:solidFill>
                  <a:srgbClr val="FFFFFF"/>
                </a:solidFill>
                <a:latin typeface="Arial" panose="020B0604020202020204" pitchFamily="34" charset="0"/>
                <a:cs typeface="Arial" panose="020B0604020202020204" pitchFamily="34" charset="0"/>
              </a:rPr>
              <a:t>w</a:t>
            </a:r>
            <a:r>
              <a:rPr sz="1600" spc="-65" dirty="0">
                <a:solidFill>
                  <a:srgbClr val="FFFFFF"/>
                </a:solidFill>
                <a:latin typeface="Arial" panose="020B0604020202020204" pitchFamily="34" charset="0"/>
                <a:cs typeface="Arial" panose="020B0604020202020204" pitchFamily="34" charset="0"/>
              </a:rPr>
              <a:t>n</a:t>
            </a:r>
            <a:r>
              <a:rPr sz="1600" spc="5" dirty="0">
                <a:solidFill>
                  <a:srgbClr val="FFFFFF"/>
                </a:solidFill>
                <a:latin typeface="Arial" panose="020B0604020202020204" pitchFamily="34" charset="0"/>
                <a:cs typeface="Arial" panose="020B0604020202020204" pitchFamily="34" charset="0"/>
              </a:rPr>
              <a:t>l</a:t>
            </a:r>
            <a:r>
              <a:rPr sz="1600" spc="-70" dirty="0">
                <a:solidFill>
                  <a:srgbClr val="FFFFFF"/>
                </a:solidFill>
                <a:latin typeface="Arial" panose="020B0604020202020204" pitchFamily="34" charset="0"/>
                <a:cs typeface="Arial" panose="020B0604020202020204" pitchFamily="34" charset="0"/>
              </a:rPr>
              <a:t>oa</a:t>
            </a:r>
            <a:r>
              <a:rPr sz="1600" spc="10" dirty="0">
                <a:solidFill>
                  <a:srgbClr val="FFFFFF"/>
                </a:solidFill>
                <a:latin typeface="Arial" panose="020B0604020202020204" pitchFamily="34" charset="0"/>
                <a:cs typeface="Arial" panose="020B0604020202020204" pitchFamily="34" charset="0"/>
              </a:rPr>
              <a:t>d</a:t>
            </a: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pPr>
            <a:endParaRPr sz="1600" dirty="0">
              <a:latin typeface="Arial" panose="020B0604020202020204" pitchFamily="34" charset="0"/>
              <a:cs typeface="Arial" panose="020B0604020202020204" pitchFamily="34" charset="0"/>
            </a:endParaRPr>
          </a:p>
          <a:p>
            <a:pPr marL="360000" indent="180000">
              <a:lnSpc>
                <a:spcPct val="100000"/>
              </a:lnSpc>
              <a:spcBef>
                <a:spcPts val="600"/>
              </a:spcBef>
              <a:buClr>
                <a:srgbClr val="FFFFFF"/>
              </a:buClr>
              <a:buFont typeface="Arial"/>
              <a:buChar char="•"/>
              <a:tabLst>
                <a:tab pos="1079500" algn="l"/>
              </a:tabLst>
            </a:pPr>
            <a:r>
              <a:rPr sz="1600" spc="-170" dirty="0">
                <a:solidFill>
                  <a:srgbClr val="FFFFFF"/>
                </a:solidFill>
                <a:latin typeface="Arial" panose="020B0604020202020204" pitchFamily="34" charset="0"/>
                <a:cs typeface="Arial" panose="020B0604020202020204" pitchFamily="34" charset="0"/>
              </a:rPr>
              <a:t>C</a:t>
            </a:r>
            <a:r>
              <a:rPr sz="1600" spc="-65" dirty="0">
                <a:solidFill>
                  <a:srgbClr val="FFFFFF"/>
                </a:solidFill>
                <a:latin typeface="Arial" panose="020B0604020202020204" pitchFamily="34" charset="0"/>
                <a:cs typeface="Arial" panose="020B0604020202020204" pitchFamily="34" charset="0"/>
              </a:rPr>
              <a:t>h</a:t>
            </a:r>
            <a:r>
              <a:rPr sz="1600" spc="-20" dirty="0">
                <a:solidFill>
                  <a:srgbClr val="FFFFFF"/>
                </a:solidFill>
                <a:latin typeface="Arial" panose="020B0604020202020204" pitchFamily="34" charset="0"/>
                <a:cs typeface="Arial" panose="020B0604020202020204" pitchFamily="34" charset="0"/>
              </a:rPr>
              <a:t>e</a:t>
            </a:r>
            <a:r>
              <a:rPr sz="1600" spc="-75" dirty="0">
                <a:solidFill>
                  <a:srgbClr val="FFFFFF"/>
                </a:solidFill>
                <a:latin typeface="Arial" panose="020B0604020202020204" pitchFamily="34" charset="0"/>
                <a:cs typeface="Arial" panose="020B0604020202020204" pitchFamily="34" charset="0"/>
              </a:rPr>
              <a:t>c</a:t>
            </a:r>
            <a:r>
              <a:rPr sz="1600" spc="-10" dirty="0">
                <a:solidFill>
                  <a:srgbClr val="FFFFFF"/>
                </a:solidFill>
                <a:latin typeface="Arial" panose="020B0604020202020204" pitchFamily="34" charset="0"/>
                <a:cs typeface="Arial" panose="020B0604020202020204" pitchFamily="34" charset="0"/>
              </a:rPr>
              <a:t>k</a:t>
            </a:r>
            <a:endParaRPr sz="1600" dirty="0">
              <a:latin typeface="Arial" panose="020B0604020202020204" pitchFamily="34" charset="0"/>
              <a:cs typeface="Arial" panose="020B0604020202020204" pitchFamily="34" charset="0"/>
            </a:endParaRPr>
          </a:p>
        </p:txBody>
      </p:sp>
      <p:sp>
        <p:nvSpPr>
          <p:cNvPr id="21" name="object 6"/>
          <p:cNvSpPr txBox="1"/>
          <p:nvPr/>
        </p:nvSpPr>
        <p:spPr>
          <a:xfrm>
            <a:off x="6500812" y="2405658"/>
            <a:ext cx="457200" cy="200025"/>
          </a:xfrm>
          <a:prstGeom prst="rect">
            <a:avLst/>
          </a:prstGeom>
          <a:solidFill>
            <a:srgbClr val="F4F5F7"/>
          </a:solidFill>
        </p:spPr>
        <p:txBody>
          <a:bodyPr vert="horz" wrap="square" lIns="0" tIns="0" rIns="0" bIns="0" rtlCol="0">
            <a:spAutoFit/>
          </a:bodyPr>
          <a:lstStyle/>
          <a:p>
            <a:pPr marL="98425">
              <a:lnSpc>
                <a:spcPct val="100000"/>
              </a:lnSpc>
            </a:pPr>
            <a:r>
              <a:rPr sz="650" spc="25" dirty="0">
                <a:latin typeface="Calibri"/>
                <a:cs typeface="Calibri"/>
              </a:rPr>
              <a:t>Up</a:t>
            </a:r>
            <a:r>
              <a:rPr sz="650" dirty="0">
                <a:latin typeface="Calibri"/>
                <a:cs typeface="Calibri"/>
              </a:rPr>
              <a:t>l</a:t>
            </a:r>
            <a:r>
              <a:rPr sz="650" spc="25" dirty="0">
                <a:latin typeface="Calibri"/>
                <a:cs typeface="Calibri"/>
              </a:rPr>
              <a:t>o</a:t>
            </a:r>
            <a:r>
              <a:rPr sz="650" spc="55" dirty="0">
                <a:latin typeface="Calibri"/>
                <a:cs typeface="Calibri"/>
              </a:rPr>
              <a:t>a</a:t>
            </a:r>
            <a:r>
              <a:rPr sz="650" spc="10" dirty="0">
                <a:latin typeface="Calibri"/>
                <a:cs typeface="Calibri"/>
              </a:rPr>
              <a:t>d</a:t>
            </a:r>
            <a:endParaRPr sz="650">
              <a:latin typeface="Calibri"/>
              <a:cs typeface="Calibri"/>
            </a:endParaRPr>
          </a:p>
        </p:txBody>
      </p:sp>
      <p:sp>
        <p:nvSpPr>
          <p:cNvPr id="22" name="object 7"/>
          <p:cNvSpPr/>
          <p:nvPr/>
        </p:nvSpPr>
        <p:spPr>
          <a:xfrm>
            <a:off x="6557962" y="2796183"/>
            <a:ext cx="371475" cy="200025"/>
          </a:xfrm>
          <a:custGeom>
            <a:avLst/>
            <a:gdLst/>
            <a:ahLst/>
            <a:cxnLst/>
            <a:rect l="l" t="t" r="r" b="b"/>
            <a:pathLst>
              <a:path w="371475" h="200025">
                <a:moveTo>
                  <a:pt x="0" y="200025"/>
                </a:moveTo>
                <a:lnTo>
                  <a:pt x="371475" y="200025"/>
                </a:lnTo>
                <a:lnTo>
                  <a:pt x="371475" y="0"/>
                </a:lnTo>
                <a:lnTo>
                  <a:pt x="0" y="0"/>
                </a:lnTo>
                <a:lnTo>
                  <a:pt x="0" y="200025"/>
                </a:lnTo>
                <a:close/>
              </a:path>
            </a:pathLst>
          </a:custGeom>
          <a:solidFill>
            <a:srgbClr val="F4F5F7"/>
          </a:solidFill>
        </p:spPr>
        <p:txBody>
          <a:bodyPr wrap="square" lIns="0" tIns="0" rIns="0" bIns="0" rtlCol="0"/>
          <a:lstStyle/>
          <a:p>
            <a:endParaRPr/>
          </a:p>
        </p:txBody>
      </p:sp>
      <p:sp>
        <p:nvSpPr>
          <p:cNvPr id="23" name="object 8"/>
          <p:cNvSpPr txBox="1"/>
          <p:nvPr/>
        </p:nvSpPr>
        <p:spPr>
          <a:xfrm>
            <a:off x="6551230" y="2851666"/>
            <a:ext cx="394335" cy="111760"/>
          </a:xfrm>
          <a:prstGeom prst="rect">
            <a:avLst/>
          </a:prstGeom>
        </p:spPr>
        <p:txBody>
          <a:bodyPr vert="horz" wrap="square" lIns="0" tIns="0" rIns="0" bIns="0" rtlCol="0">
            <a:spAutoFit/>
          </a:bodyPr>
          <a:lstStyle/>
          <a:p>
            <a:pPr marL="12700">
              <a:lnSpc>
                <a:spcPct val="100000"/>
              </a:lnSpc>
            </a:pPr>
            <a:r>
              <a:rPr sz="650" spc="45" dirty="0">
                <a:latin typeface="Calibri"/>
                <a:cs typeface="Calibri"/>
              </a:rPr>
              <a:t>D</a:t>
            </a:r>
            <a:r>
              <a:rPr sz="650" spc="25" dirty="0">
                <a:latin typeface="Calibri"/>
                <a:cs typeface="Calibri"/>
              </a:rPr>
              <a:t>o</a:t>
            </a:r>
            <a:r>
              <a:rPr sz="650" spc="-20" dirty="0">
                <a:latin typeface="Calibri"/>
                <a:cs typeface="Calibri"/>
              </a:rPr>
              <a:t>w</a:t>
            </a:r>
            <a:r>
              <a:rPr sz="650" spc="25" dirty="0">
                <a:latin typeface="Calibri"/>
                <a:cs typeface="Calibri"/>
              </a:rPr>
              <a:t>n</a:t>
            </a:r>
            <a:r>
              <a:rPr sz="650" spc="-5" dirty="0">
                <a:latin typeface="Calibri"/>
                <a:cs typeface="Calibri"/>
              </a:rPr>
              <a:t>l</a:t>
            </a:r>
            <a:r>
              <a:rPr sz="650" spc="25" dirty="0">
                <a:latin typeface="Calibri"/>
                <a:cs typeface="Calibri"/>
              </a:rPr>
              <a:t>o</a:t>
            </a:r>
            <a:r>
              <a:rPr sz="650" spc="60" dirty="0">
                <a:latin typeface="Calibri"/>
                <a:cs typeface="Calibri"/>
              </a:rPr>
              <a:t>a</a:t>
            </a:r>
            <a:r>
              <a:rPr sz="650" spc="10" dirty="0">
                <a:latin typeface="Calibri"/>
                <a:cs typeface="Calibri"/>
              </a:rPr>
              <a:t>d</a:t>
            </a:r>
            <a:endParaRPr sz="650">
              <a:latin typeface="Calibri"/>
              <a:cs typeface="Calibri"/>
            </a:endParaRPr>
          </a:p>
        </p:txBody>
      </p:sp>
    </p:spTree>
    <p:extLst>
      <p:ext uri="{BB962C8B-B14F-4D97-AF65-F5344CB8AC3E}">
        <p14:creationId xmlns:p14="http://schemas.microsoft.com/office/powerpoint/2010/main" val="427563544"/>
      </p:ext>
    </p:extLst>
  </p:cSld>
  <p:clrMapOvr>
    <a:masterClrMapping/>
  </p:clrMapOvr>
</p:sld>
</file>

<file path=ppt/theme/theme1.xml><?xml version="1.0" encoding="utf-8"?>
<a:theme xmlns:a="http://schemas.openxmlformats.org/drawingml/2006/main" name="Cis-Stat">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s-Stat fa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is-Stat End">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презы</Template>
  <TotalTime>1252</TotalTime>
  <Words>1537</Words>
  <Application>Microsoft Office PowerPoint</Application>
  <PresentationFormat>Экран (16:9)</PresentationFormat>
  <Paragraphs>184</Paragraphs>
  <Slides>12</Slides>
  <Notes>9</Notes>
  <HiddenSlides>0</HiddenSlides>
  <MMClips>0</MMClips>
  <ScaleCrop>false</ScaleCrop>
  <HeadingPairs>
    <vt:vector size="6" baseType="variant">
      <vt:variant>
        <vt:lpstr>Использованные шрифты</vt:lpstr>
      </vt:variant>
      <vt:variant>
        <vt:i4>5</vt:i4>
      </vt:variant>
      <vt:variant>
        <vt:lpstr>Тема</vt:lpstr>
      </vt:variant>
      <vt:variant>
        <vt:i4>3</vt:i4>
      </vt:variant>
      <vt:variant>
        <vt:lpstr>Заголовки слайдов</vt:lpstr>
      </vt:variant>
      <vt:variant>
        <vt:i4>12</vt:i4>
      </vt:variant>
    </vt:vector>
  </HeadingPairs>
  <TitlesOfParts>
    <vt:vector size="20" baseType="lpstr">
      <vt:lpstr>Yu Gothic UI Semilight</vt:lpstr>
      <vt:lpstr>Arial</vt:lpstr>
      <vt:lpstr>Arial Narrow</vt:lpstr>
      <vt:lpstr>Calibri</vt:lpstr>
      <vt:lpstr>Helvetica</vt:lpstr>
      <vt:lpstr>Cis-Stat</vt:lpstr>
      <vt:lpstr>Cis-Stat face</vt:lpstr>
      <vt:lpstr>Cis-Stat End</vt:lpstr>
      <vt:lpstr>Статистика СНГ – от вопросников к цифровой парадигме взаимодействия</vt:lpstr>
      <vt:lpstr>Традиционные схемы сбора данных от НСС</vt:lpstr>
      <vt:lpstr>Традиционные схемы сбора: Предоставление данных через Личный кабинет сайта Статкомитета СНГ</vt:lpstr>
      <vt:lpstr>Традиционные схемы сбора данных от НСС (2)</vt:lpstr>
      <vt:lpstr>Перспективные схемы сбора данных</vt:lpstr>
      <vt:lpstr>Сбор форм вопросников или наборов данных?</vt:lpstr>
      <vt:lpstr>Перспективные схемы сбора: Web-интерфейс ввода</vt:lpstr>
      <vt:lpstr>Перспективные схемы «машина-машина»:  Толкать или тянуть?</vt:lpstr>
      <vt:lpstr>Перспективные схемы «машина-машина»:  Адаптивное API для обмена данными и метаданными</vt:lpstr>
      <vt:lpstr>Перспективные схемы «машина-машина»: Апробация автоматизированного сбора ЦУР в формате SDMX</vt:lpstr>
      <vt:lpstr>Перспективные схемы «машина-машина»: Cопоставление НСИ</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Пример корпоративной презентации Статкомитета СНГ 2023</dc:title>
  <dc:creator>Admin</dc:creator>
  <cp:lastModifiedBy>Дмитрий</cp:lastModifiedBy>
  <cp:revision>134</cp:revision>
  <cp:lastPrinted>2024-03-20T06:40:45Z</cp:lastPrinted>
  <dcterms:created xsi:type="dcterms:W3CDTF">2023-02-06T13:15:30Z</dcterms:created>
  <dcterms:modified xsi:type="dcterms:W3CDTF">2025-11-02T17:21:48Z</dcterms:modified>
</cp:coreProperties>
</file>